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9"/>
    <p:sldId id="257" r:id="rId10"/>
  </p:sldIdLst>
  <p:sldSz cx="12192000" cy="6858000"/>
  <p:notesSz cx="6858000" cy="9144000"/>
  <p:defaultTextStyle>
    <a:defPPr>
      <a:defRPr lang="en-JP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MOU" lastIdx="6" clrIdx="0">
    <p:extLst>
      <p:ext uri="{19B8F6BF-5375-455C-9EA6-DF929625EA0E}">
        <p15:presenceInfo xmlns:p15="http://schemas.microsoft.com/office/powerpoint/2012/main" userId="Microsoft Office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ECD7"/>
    <a:srgbClr val="D8D9E4"/>
    <a:srgbClr val="EBF0FF"/>
    <a:srgbClr val="85B8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80"/>
    <p:restoredTop sz="84444"/>
  </p:normalViewPr>
  <p:slideViewPr>
    <p:cSldViewPr snapToGrid="0" snapToObjects="1">
      <p:cViewPr varScale="1">
        <p:scale>
          <a:sx n="59" d="100"/>
          <a:sy n="59" d="100"/>
        </p:scale>
        <p:origin x="208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openxmlformats.org/officeDocument/2006/relationships/slide" Target="/ppt/slides/slide1.xml"/><Relationship Id="rId10" Type="http://schemas.openxmlformats.org/officeDocument/2006/relationships/slide" Target="/ppt/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JP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205F86-C80A-014C-BEAF-CB9B52262913}" type="datetimeFigureOut">
              <a:rPr lang="en-JP" smtClean="0"/>
              <a:t>1/27/23</a:t>
            </a:fld>
            <a:endParaRPr lang="en-JP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JP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CFC3AC-E736-8E43-8286-9CD0669913AE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766759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2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2.xml"/><Relationship Id="rId1" Type="http://schemas.openxmlformats.org/officeDocument/2006/relationships/notesMaster" Target="../notesMasters/notesMaster1.xml"/></Relationship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1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8492942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1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849294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CCADE-0886-D147-99C9-03A8B2AEA5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3D4BD9-B6DA-5C4E-B9A9-7886E7A644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BDC8-A6B5-E04A-B3EE-6C0B8D082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1/27/23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A9222-7D72-C14E-9FE7-311E958CD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0A5A4-495F-D640-B6C6-318375864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588156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CE357-7744-AF4C-AB70-EEF92CE39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A68A23-F962-4647-B65F-051EAF5BD6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322D39-B472-4546-A4A5-49D31B3AC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1/27/23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7A7F15-FECE-5D42-B990-FCFC78B39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3FFC68-80DF-844B-B82F-C870F700D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317081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40D710-884B-834C-A2C2-8BD20663D1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EEC3BC-EE40-9A41-980D-5A5908D7DA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0A109B-6F71-4544-B706-3A6CA74E9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1/27/23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712DF7-F419-6841-9B25-F63074E91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11F24E-79A6-D54D-A72D-B5F0FC2D3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049926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87CBB-68F6-FC40-8696-85D17FF57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E86FE-4B74-0149-B1CD-0BE2DF19DB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1AA879-64CC-F24C-8276-9040CA400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1/27/23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F73A0-56A2-1C45-BBF4-A952DC6B5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DB880D-E878-B04A-8B4B-35F5562B0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348204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B46E6-D338-464D-8EA2-1CFA73D61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FF52A0-AEFB-3049-90C7-5908C3B5F6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DEDCB7-9B72-8D41-9BC6-6B6AF04C4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1/27/23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BC567-0A6F-DA44-95D1-2CE480918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0B472C-80F7-6D47-A039-4D0C09F9D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573323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8907F-F4B2-094A-9F57-5E91F6E4C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620075-B742-5C40-8DCA-7F14F48047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E9EBD0-3B49-0746-81AC-1A07578BA5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317D0D-B2F5-594F-876F-6A9FFE2B5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1/27/23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6372E6-B0FF-8E48-8914-A7CDD0430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4143B6-A2BD-4347-8720-2D693023D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896373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F617D-40F0-6045-9A77-FF21B57D2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080221-84D6-9645-8C97-8DE37616D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F1A8F2-6DB8-E942-BED7-93DC8FC05B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228560-CB3C-4D4C-8C61-C81127A8D9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4AA2AC-7C07-A845-B6EB-16967628B9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1E472E-96FE-3843-B4C8-3BF708CC2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1/27/23</a:t>
            </a:fld>
            <a:endParaRPr lang="en-JP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08B1E8-92C2-1140-9B2D-57645FAAC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4B2F8-4BE2-484F-90F6-0A1093BA1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781163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D9B69-D594-E345-BC96-2CA5E703E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BFC92F-CD94-1145-B424-C103EB006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1/27/23</a:t>
            </a:fld>
            <a:endParaRPr lang="en-JP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B7B1FC-DC95-AA46-8712-BF761D76A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F008A1-40A6-1148-A9DC-CBC03E527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185714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54C900-6D54-0C4D-84F7-E2DEE1502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1/27/23</a:t>
            </a:fld>
            <a:endParaRPr lang="en-JP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95B526-F472-4340-AFB0-0C3C79648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9281AF-ACFB-3848-A6F7-ED08D6B23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286583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47BD6-744C-8641-9415-CF9B23676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D4F09-0E26-A841-9932-0207D1FABB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D7A4A8-A0CF-F444-9391-64D8555955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1903F3-2DFC-D447-AD5B-FC2E931DE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1/27/23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454E1C-1DDD-1C4B-BE85-B0FD1A731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1D6647-B42F-2943-A846-51DF8562A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48673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C9D50-A10F-3D47-85BF-42DCE65BB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5509AD-CD09-4D4E-82FE-6A957542A2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JP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534907-68F3-DC46-9111-B1381ADBE8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166399-9E6C-0E4B-A052-560B31EBC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1/27/23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58DC76-23DC-4940-9345-60ADE9F3C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A13E42-8B6E-2441-9346-01BD22D05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794500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2A57A8-CFB5-5D42-ADC8-EC860E91E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14BD10-9F84-7A45-9EB7-2115B8DEAD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7BCCF2-0235-5642-B535-48D393FB3B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D5EF7-4214-7E4D-8799-4B147285C4AC}" type="datetimeFigureOut">
              <a:rPr lang="en-JP" smtClean="0"/>
              <a:t>1/27/23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D54905-3544-FC47-976D-6DC27F7292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22F297-728D-AA4E-8ACD-7D55B2448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A59626A-0059-9C4C-831A-43A9D2A375CA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27580" y="6512847"/>
            <a:ext cx="227009" cy="22700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9A4FC98-A918-E243-9496-B14483B3016F}"/>
              </a:ext>
            </a:extLst>
          </p:cNvPr>
          <p:cNvSpPr/>
          <p:nvPr userDrawn="1"/>
        </p:nvSpPr>
        <p:spPr>
          <a:xfrm>
            <a:off x="354589" y="6512847"/>
            <a:ext cx="2657065" cy="22700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lang="en-US" sz="1000">
                <a:solidFill>
                  <a:schemeClr val="tx1">
                    <a:lumMod val="75000"/>
                    <a:lumOff val="25000"/>
                  </a:schemeClr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slidepack.io</a:t>
            </a:r>
          </a:p>
        </p:txBody>
      </p:sp>
    </p:spTree>
    <p:extLst>
      <p:ext uri="{BB962C8B-B14F-4D97-AF65-F5344CB8AC3E}">
        <p14:creationId xmlns:p14="http://schemas.microsoft.com/office/powerpoint/2010/main" val="466434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JP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2" Type="http://schemas.openxmlformats.org/officeDocument/2006/relationships/notesSlide" Target="/ppt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2" Type="http://schemas.openxmlformats.org/officeDocument/2006/relationships/notesSlide" Target="/ppt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ular Callout 13">
            <a:extLst>
              <a:ext uri="{FF2B5EF4-FFF2-40B4-BE49-F238E27FC236}">
                <a16:creationId xmlns:a16="http://schemas.microsoft.com/office/drawing/2014/main" id="{460E066A-4C3A-9947-BAB2-9EE5EF8591B4}"/>
              </a:ext>
            </a:extLst>
          </p:cNvPr>
          <p:cNvSpPr/>
          <p:nvPr/>
        </p:nvSpPr>
        <p:spPr>
          <a:xfrm>
            <a:off x="8390648" y="2916933"/>
            <a:ext cx="3549315" cy="1323475"/>
          </a:xfrm>
          <a:prstGeom prst="wedgeRectCallout">
            <a:avLst>
              <a:gd name="adj1" fmla="val -64556"/>
              <a:gd name="adj2" fmla="val 382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ea typeface="Menlo" panose="020B0609030804020204" pitchFamily="49" charset="0"/>
                <a:cs typeface="Menlo" panose="020B0609030804020204" pitchFamily="49" charset="0"/>
              </a:rPr>
              <a:t>Rows and columns are added or deleted to accommodate the dimensions of your array.</a:t>
            </a:r>
          </a:p>
          <a:p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ea typeface="Menlo" panose="020B0609030804020204" pitchFamily="49" charset="0"/>
                <a:cs typeface="Menlo" panose="020B0609030804020204" pitchFamily="49" charset="0"/>
              </a:rPr>
              <a:t>Added rows and columns inherit the styles of the bottom row and right-most column.</a:t>
            </a:r>
          </a:p>
        </p:txBody>
      </p:sp>
      <p:graphicFrame>
        <p:nvGraphicFramePr>
          <p:cNvPr id="3" name="Table 4" descr="my-table">
            <a:extLst>
              <a:ext uri="{FF2B5EF4-FFF2-40B4-BE49-F238E27FC236}">
                <a16:creationId xmlns:a16="http://schemas.microsoft.com/office/drawing/2014/main" id="{C7C89AA3-0952-7F44-8BD3-F9841BFE6D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3293254"/>
              </p:ext>
            </p:extLst>
          </p:nvPr>
        </p:nvGraphicFramePr>
        <p:xfrm>
          <a:off x="252037" y="287371"/>
          <a:ext cx="3766509" cy="914400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753302">
                  <a:extLst>
                    <a:ext uri="{9D8B030D-6E8A-4147-A177-3AD203B41FA5}">
                      <a16:colId xmlns:a16="http://schemas.microsoft.com/office/drawing/2014/main" val="2711602300"/>
                    </a:ext>
                  </a:extLst>
                </a:gridCol>
                <a:gridCol w="753302">
                  <a:extLst>
                    <a:ext uri="{9D8B030D-6E8A-4147-A177-3AD203B41FA5}">
                      <a16:colId xmlns:a16="http://schemas.microsoft.com/office/drawing/2014/main" val="1935730886"/>
                    </a:ext>
                  </a:extLst>
                </a:gridCol>
                <a:gridCol w="753302">
                  <a:extLst>
                    <a:ext uri="{9D8B030D-6E8A-4147-A177-3AD203B41FA5}">
                      <a16:colId xmlns:a16="http://schemas.microsoft.com/office/drawing/2014/main" val="2865524943"/>
                    </a:ext>
                  </a:extLst>
                </a:gridCol>
                <a:gridCol w="753302">
                  <a:extLst>
                    <a:ext uri="{9D8B030D-6E8A-4147-A177-3AD203B41FA5}"/>
                  </a:extLst>
                </a:gridCol>
                <a:gridCol w="753302">
                  <a:extLst>
                    <a:ext uri="{9D8B030D-6E8A-4147-A177-3AD203B41FA5}"/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400"/>
                        <a:t>A-1</a:t>
                      </a:r>
                      <a:endParaRPr lang="en-US" sz="140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A-2</a:t>
                      </a:r>
                      <a:endParaRPr lang="en-US" sz="140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A-3</a:t>
                      </a:r>
                      <a:endParaRPr lang="en-US" sz="140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A-4</a:t>
                      </a:r>
                      <a:endParaRPr lang="en-US" sz="140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A-5</a:t>
                      </a:r>
                      <a:endParaRPr lang="en-US" sz="140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044317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/>
                        <a:t>B-1</a:t>
                      </a:r>
                      <a:endParaRPr lang="en-US" sz="1400" dirty="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B-2</a:t>
                      </a:r>
                      <a:endParaRPr lang="en-US" sz="140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B-3</a:t>
                      </a:r>
                      <a:endParaRPr lang="en-US" sz="140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B-4</a:t>
                      </a:r>
                      <a:endParaRPr lang="en-US" sz="140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B-5</a:t>
                      </a:r>
                      <a:endParaRPr lang="en-US" sz="140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681577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/>
                        <a:t>C-1</a:t>
                      </a:r>
                      <a:endParaRPr lang="en-US" sz="140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C-2</a:t>
                      </a:r>
                      <a:endParaRPr lang="en-US" sz="140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C-3</a:t>
                      </a:r>
                      <a:endParaRPr lang="en-US" sz="1400" dirty="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C-4</a:t>
                      </a:r>
                      <a:endParaRPr lang="en-US" sz="1400" dirty="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C-5</a:t>
                      </a:r>
                      <a:endParaRPr lang="en-US" sz="1400" dirty="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84743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/>
                        <a:t>D-1</a:t>
                      </a:r>
                      <a:endParaRPr lang="en-US" sz="140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D-2</a:t>
                      </a:r>
                      <a:endParaRPr lang="en-US" sz="140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D-3</a:t>
                      </a:r>
                      <a:endParaRPr lang="en-US" sz="1400" dirty="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D-4</a:t>
                      </a:r>
                      <a:endParaRPr lang="en-US" sz="1400" dirty="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D-5</a:t>
                      </a:r>
                      <a:endParaRPr lang="en-US" sz="1400" dirty="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/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/>
                        <a:t>E-1</a:t>
                      </a:r>
                      <a:endParaRPr lang="en-US" sz="140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E-2</a:t>
                      </a:r>
                      <a:endParaRPr lang="en-US" sz="140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E-3</a:t>
                      </a:r>
                      <a:endParaRPr lang="en-US" sz="1400" dirty="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E-4</a:t>
                      </a:r>
                      <a:endParaRPr lang="en-US" sz="1400" dirty="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E-5</a:t>
                      </a:r>
                      <a:endParaRPr lang="en-US" sz="1400" dirty="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1D07C0EC-119A-E14A-B039-0C61E019E2B2}"/>
              </a:ext>
            </a:extLst>
          </p:cNvPr>
          <p:cNvSpPr/>
          <p:nvPr/>
        </p:nvSpPr>
        <p:spPr>
          <a:xfrm>
            <a:off x="8390649" y="4632096"/>
            <a:ext cx="3549315" cy="1043719"/>
          </a:xfrm>
          <a:prstGeom prst="wedgeRectCallout">
            <a:avLst>
              <a:gd name="adj1" fmla="val -64556"/>
              <a:gd name="adj2" fmla="val 382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ea typeface="Menlo" panose="020B0609030804020204" pitchFamily="49" charset="0"/>
                <a:cs typeface="Menlo" panose="020B0609030804020204" pitchFamily="49" charset="0"/>
              </a:rPr>
              <a:t>You can control which way the table grows by using the </a:t>
            </a:r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0"/>
                <a:ea typeface="Inconsolata" pitchFamily="49" charset="0"/>
                <a:cs typeface="Consolas" panose="020B0609020204030204" pitchFamily="49" charset="0"/>
              </a:rPr>
              <a:t>"horizontal_sizing"</a:t>
            </a:r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ea typeface="Menlo" panose="020B0609030804020204" pitchFamily="49" charset="0"/>
                <a:cs typeface="Menlo" panose="020B0609030804020204" pitchFamily="49" charset="0"/>
              </a:rPr>
              <a:t> and </a:t>
            </a:r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0"/>
                <a:ea typeface="Inconsolata" pitchFamily="49" charset="0"/>
                <a:cs typeface="Consolas" panose="020B0609020204030204" pitchFamily="49" charset="0"/>
              </a:rPr>
              <a:t>"vertical_sizing"</a:t>
            </a:r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ea typeface="Menlo" panose="020B0609030804020204" pitchFamily="49" charset="0"/>
                <a:cs typeface="Menlo" panose="020B0609030804020204" pitchFamily="49" charset="0"/>
              </a:rPr>
              <a:t> options.</a:t>
            </a:r>
          </a:p>
        </p:txBody>
      </p:sp>
      <p:sp>
        <p:nvSpPr>
          <p:cNvPr id="8" name="Rectangular Callout 7">
            <a:extLst>
              <a:ext uri="{FF2B5EF4-FFF2-40B4-BE49-F238E27FC236}">
                <a16:creationId xmlns:a16="http://schemas.microsoft.com/office/drawing/2014/main" id="{C5169581-B058-0C4A-A084-4A5F4FDEBB3B}"/>
              </a:ext>
            </a:extLst>
          </p:cNvPr>
          <p:cNvSpPr/>
          <p:nvPr/>
        </p:nvSpPr>
        <p:spPr>
          <a:xfrm>
            <a:off x="8390648" y="1481527"/>
            <a:ext cx="3549315" cy="1043718"/>
          </a:xfrm>
          <a:prstGeom prst="wedgeRectCallout">
            <a:avLst>
              <a:gd name="adj1" fmla="val -64556"/>
              <a:gd name="adj2" fmla="val 382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ea typeface="Menlo" panose="020B0609030804020204" pitchFamily="49" charset="0"/>
                <a:cs typeface="Menlo" panose="020B0609030804020204" pitchFamily="49" charset="0"/>
              </a:rPr>
              <a:t>Identify your table by setting an Alt Text (right-click on it and select "</a:t>
            </a:r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ea typeface="Menlo" panose="020B0609030804020204" pitchFamily="49" charset="0"/>
                <a:cs typeface="Menlo" panose="020B0609030804020204" pitchFamily="49" charset="0"/>
              </a:rPr>
              <a:t>Edit Alt Text...</a:t>
            </a:r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ea typeface="Menlo" panose="020B0609030804020204" pitchFamily="49" charset="0"/>
                <a:cs typeface="Menlo" panose="020B0609030804020204" pitchFamily="49" charset="0"/>
              </a:rPr>
              <a:t>").</a:t>
            </a:r>
          </a:p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ea typeface="Menlo" panose="020B0609030804020204" pitchFamily="49" charset="0"/>
                <a:cs typeface="Menlo" panose="020B0609030804020204" pitchFamily="49" charset="0"/>
              </a:rPr>
              <a:t>Then use that name in your data.json.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CC03219-38B8-734A-B4F6-C0D72F5CA871}"/>
              </a:ext>
            </a:extLst>
          </p:cNvPr>
          <p:cNvSpPr txBox="1"/>
          <p:nvPr/>
        </p:nvSpPr>
        <p:spPr>
          <a:xfrm>
            <a:off x="6558157" y="60159"/>
            <a:ext cx="55616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/>
              <a:t>SlidePack Example: Adding and removing table rows and columns</a:t>
            </a:r>
          </a:p>
        </p:txBody>
      </p:sp>
    </p:spTree>
    <p:extLst>
      <p:ext uri="{BB962C8B-B14F-4D97-AF65-F5344CB8AC3E}">
        <p14:creationId xmlns:p14="http://schemas.microsoft.com/office/powerpoint/2010/main" val="2062431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ular Callout 13">
            <a:extLst>
              <a:ext uri="{FF2B5EF4-FFF2-40B4-BE49-F238E27FC236}">
                <a16:creationId xmlns:a16="http://schemas.microsoft.com/office/drawing/2014/main" id="{460E066A-4C3A-9947-BAB2-9EE5EF8591B4}"/>
              </a:ext>
            </a:extLst>
          </p:cNvPr>
          <p:cNvSpPr/>
          <p:nvPr/>
        </p:nvSpPr>
        <p:spPr>
          <a:xfrm>
            <a:off x="8390648" y="2916933"/>
            <a:ext cx="3549315" cy="1323475"/>
          </a:xfrm>
          <a:prstGeom prst="wedgeRectCallout">
            <a:avLst>
              <a:gd name="adj1" fmla="val -64556"/>
              <a:gd name="adj2" fmla="val 382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ea typeface="Menlo" panose="020B0609030804020204" pitchFamily="49" charset="0"/>
                <a:cs typeface="Menlo" panose="020B0609030804020204" pitchFamily="49" charset="0"/>
              </a:rPr>
              <a:t>Rows and columns are added or deleted to accommodate the dimensions of your array.</a:t>
            </a:r>
          </a:p>
          <a:p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ea typeface="Menlo" panose="020B0609030804020204" pitchFamily="49" charset="0"/>
                <a:cs typeface="Menlo" panose="020B0609030804020204" pitchFamily="49" charset="0"/>
              </a:rPr>
              <a:t>Added rows and columns inherit the styles of the bottom row and right-most column.</a:t>
            </a:r>
          </a:p>
        </p:txBody>
      </p:sp>
      <p:graphicFrame>
        <p:nvGraphicFramePr>
          <p:cNvPr id="3" name="Table 4" descr="my-table">
            <a:extLst>
              <a:ext uri="{FF2B5EF4-FFF2-40B4-BE49-F238E27FC236}">
                <a16:creationId xmlns:a16="http://schemas.microsoft.com/office/drawing/2014/main" id="{C7C89AA3-0952-7F44-8BD3-F9841BFE6D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3293254"/>
              </p:ext>
            </p:extLst>
          </p:nvPr>
        </p:nvGraphicFramePr>
        <p:xfrm>
          <a:off x="252037" y="287371"/>
          <a:ext cx="3766509" cy="914400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1255503">
                  <a:extLst>
                    <a:ext uri="{9D8B030D-6E8A-4147-A177-3AD203B41FA5}">
                      <a16:colId xmlns:a16="http://schemas.microsoft.com/office/drawing/2014/main" val="2711602300"/>
                    </a:ext>
                  </a:extLst>
                </a:gridCol>
                <a:gridCol w="1255503">
                  <a:extLst>
                    <a:ext uri="{9D8B030D-6E8A-4147-A177-3AD203B41FA5}">
                      <a16:colId xmlns:a16="http://schemas.microsoft.com/office/drawing/2014/main" val="1935730886"/>
                    </a:ext>
                  </a:extLst>
                </a:gridCol>
                <a:gridCol w="1255503">
                  <a:extLst>
                    <a:ext uri="{9D8B030D-6E8A-4147-A177-3AD203B41FA5}">
                      <a16:colId xmlns:a16="http://schemas.microsoft.com/office/drawing/2014/main" val="286552494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400"/>
                        <a:t>A-1</a:t>
                      </a:r>
                      <a:endParaRPr lang="en-US" sz="140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A-2</a:t>
                      </a:r>
                      <a:endParaRPr lang="en-US" sz="140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A-3</a:t>
                      </a:r>
                      <a:endParaRPr lang="en-US" sz="140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044317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/>
                        <a:t>B-1</a:t>
                      </a:r>
                      <a:endParaRPr lang="en-US" sz="1400" dirty="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B-2</a:t>
                      </a:r>
                      <a:endParaRPr lang="en-US" sz="140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B-3</a:t>
                      </a:r>
                      <a:endParaRPr lang="en-US" sz="140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6815774"/>
                  </a:ext>
                </a:extLst>
              </a:tr>
            </a:tbl>
          </a:graphicData>
        </a:graphic>
      </p:graphicFrame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1D07C0EC-119A-E14A-B039-0C61E019E2B2}"/>
              </a:ext>
            </a:extLst>
          </p:cNvPr>
          <p:cNvSpPr/>
          <p:nvPr/>
        </p:nvSpPr>
        <p:spPr>
          <a:xfrm>
            <a:off x="8390649" y="4632096"/>
            <a:ext cx="3549315" cy="1043719"/>
          </a:xfrm>
          <a:prstGeom prst="wedgeRectCallout">
            <a:avLst>
              <a:gd name="adj1" fmla="val -64556"/>
              <a:gd name="adj2" fmla="val 382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ea typeface="Menlo" panose="020B0609030804020204" pitchFamily="49" charset="0"/>
                <a:cs typeface="Menlo" panose="020B0609030804020204" pitchFamily="49" charset="0"/>
              </a:rPr>
              <a:t>You can control which way the table grows by using the </a:t>
            </a:r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0"/>
                <a:ea typeface="Inconsolata" pitchFamily="49" charset="0"/>
                <a:cs typeface="Consolas" panose="020B0609020204030204" pitchFamily="49" charset="0"/>
              </a:rPr>
              <a:t>"horizontal_sizing"</a:t>
            </a:r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ea typeface="Menlo" panose="020B0609030804020204" pitchFamily="49" charset="0"/>
                <a:cs typeface="Menlo" panose="020B0609030804020204" pitchFamily="49" charset="0"/>
              </a:rPr>
              <a:t> and </a:t>
            </a:r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0"/>
                <a:ea typeface="Inconsolata" pitchFamily="49" charset="0"/>
                <a:cs typeface="Consolas" panose="020B0609020204030204" pitchFamily="49" charset="0"/>
              </a:rPr>
              <a:t>"vertical_sizing"</a:t>
            </a:r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ea typeface="Menlo" panose="020B0609030804020204" pitchFamily="49" charset="0"/>
                <a:cs typeface="Menlo" panose="020B0609030804020204" pitchFamily="49" charset="0"/>
              </a:rPr>
              <a:t> options.</a:t>
            </a:r>
          </a:p>
        </p:txBody>
      </p:sp>
      <p:sp>
        <p:nvSpPr>
          <p:cNvPr id="8" name="Rectangular Callout 7">
            <a:extLst>
              <a:ext uri="{FF2B5EF4-FFF2-40B4-BE49-F238E27FC236}">
                <a16:creationId xmlns:a16="http://schemas.microsoft.com/office/drawing/2014/main" id="{C5169581-B058-0C4A-A084-4A5F4FDEBB3B}"/>
              </a:ext>
            </a:extLst>
          </p:cNvPr>
          <p:cNvSpPr/>
          <p:nvPr/>
        </p:nvSpPr>
        <p:spPr>
          <a:xfrm>
            <a:off x="8390648" y="1481527"/>
            <a:ext cx="3549315" cy="1043718"/>
          </a:xfrm>
          <a:prstGeom prst="wedgeRectCallout">
            <a:avLst>
              <a:gd name="adj1" fmla="val -64556"/>
              <a:gd name="adj2" fmla="val 382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ea typeface="Menlo" panose="020B0609030804020204" pitchFamily="49" charset="0"/>
                <a:cs typeface="Menlo" panose="020B0609030804020204" pitchFamily="49" charset="0"/>
              </a:rPr>
              <a:t>Identify your table by setting an Alt Text (right-click on it and select "</a:t>
            </a:r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ea typeface="Menlo" panose="020B0609030804020204" pitchFamily="49" charset="0"/>
                <a:cs typeface="Menlo" panose="020B0609030804020204" pitchFamily="49" charset="0"/>
              </a:rPr>
              <a:t>Edit Alt Text...</a:t>
            </a:r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ea typeface="Menlo" panose="020B0609030804020204" pitchFamily="49" charset="0"/>
                <a:cs typeface="Menlo" panose="020B0609030804020204" pitchFamily="49" charset="0"/>
              </a:rPr>
              <a:t>").</a:t>
            </a:r>
          </a:p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ea typeface="Menlo" panose="020B0609030804020204" pitchFamily="49" charset="0"/>
                <a:cs typeface="Menlo" panose="020B0609030804020204" pitchFamily="49" charset="0"/>
              </a:rPr>
              <a:t>Then use that name in your data.json.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CC03219-38B8-734A-B4F6-C0D72F5CA871}"/>
              </a:ext>
            </a:extLst>
          </p:cNvPr>
          <p:cNvSpPr txBox="1"/>
          <p:nvPr/>
        </p:nvSpPr>
        <p:spPr>
          <a:xfrm>
            <a:off x="6558157" y="60159"/>
            <a:ext cx="55616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/>
              <a:t>SlidePack Example: Adding and removing table rows and columns</a:t>
            </a:r>
          </a:p>
        </p:txBody>
      </p:sp>
    </p:spTree>
    <p:extLst>
      <p:ext uri="{BB962C8B-B14F-4D97-AF65-F5344CB8AC3E}">
        <p14:creationId xmlns:p14="http://schemas.microsoft.com/office/powerpoint/2010/main" val="2062431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3341</TotalTime>
  <Words>94</Words>
  <Application>Microsoft Macintosh PowerPoint</Application>
  <PresentationFormat>ワイド画面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Noto Sans CJK JP Regular</vt:lpstr>
      <vt:lpstr>Arial</vt:lpstr>
      <vt:lpstr>Calibri</vt:lpstr>
      <vt:lpstr>Calibri Light</vt:lpstr>
      <vt:lpstr>Inconsolata</vt:lpstr>
      <vt:lpstr>Office Theme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{presentation_title}</dc:title>
  <dc:creator>Microsoft Office User</dc:creator>
  <cp:lastModifiedBy>Shinya Maeyama</cp:lastModifiedBy>
  <cp:revision>191</cp:revision>
  <dcterms:created xsi:type="dcterms:W3CDTF">2020-02-20T07:49:28Z</dcterms:created>
  <dcterms:modified xsi:type="dcterms:W3CDTF">2023-01-27T10:00:46Z</dcterms:modified>
</cp:coreProperties>
</file>