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8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7" r:id="rId2"/>
    <p:sldId id="259" r:id="rId3"/>
    <p:sldId id="260" r:id="rId4"/>
    <p:sldId id="261" r:id="rId5"/>
    <p:sldId id="263" r:id="rId6"/>
    <p:sldId id="262" r:id="rId7"/>
    <p:sldId id="265" r:id="rId8"/>
    <p:sldId id="264" r:id="rId9"/>
  </p:sldIdLst>
  <p:sldSz cx="12192000" cy="6858000"/>
  <p:notesSz cx="6858000" cy="9144000"/>
  <p:defaultTextStyle>
    <a:defPPr>
      <a:defRPr lang="en-JP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MOU" lastIdx="6" clrIdx="0">
    <p:extLst>
      <p:ext uri="{19B8F6BF-5375-455C-9EA6-DF929625EA0E}">
        <p15:presenceInfo xmlns:p15="http://schemas.microsoft.com/office/powerpoint/2012/main" userId="Microsoft Office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ECD7"/>
    <a:srgbClr val="D8D9E4"/>
    <a:srgbClr val="EBF0FF"/>
    <a:srgbClr val="85B8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55"/>
    <p:restoredTop sz="84421"/>
  </p:normalViewPr>
  <p:slideViewPr>
    <p:cSldViewPr snapToGrid="0" snapToObjects="1">
      <p:cViewPr varScale="1">
        <p:scale>
          <a:sx n="106" d="100"/>
          <a:sy n="106" d="100"/>
        </p:scale>
        <p:origin x="200" y="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series-a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7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3.3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A9D-FB42-9AEF-FAA39D78B84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series-b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9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2</c:v>
                </c:pt>
                <c:pt idx="2">
                  <c:v>1.8</c:v>
                </c:pt>
                <c:pt idx="3">
                  <c:v>2.2999999999999998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A9D-FB42-9AEF-FAA39D78B8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20604223"/>
        <c:axId val="612392015"/>
      </c:lineChart>
      <c:catAx>
        <c:axId val="620604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12392015"/>
        <c:crosses val="autoZero"/>
        <c:auto val="1"/>
        <c:lblAlgn val="ctr"/>
        <c:lblOffset val="100"/>
        <c:noMultiLvlLbl val="0"/>
      </c:catAx>
      <c:valAx>
        <c:axId val="61239201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206042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series-a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3.3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9D-FB42-9AEF-FAA39D78B84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series-b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2</c:v>
                </c:pt>
                <c:pt idx="2">
                  <c:v>1.8</c:v>
                </c:pt>
                <c:pt idx="3">
                  <c:v>2.2999999999999998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A9D-FB42-9AEF-FAA39D78B8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20604223"/>
        <c:axId val="612392015"/>
      </c:barChart>
      <c:catAx>
        <c:axId val="620604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12392015"/>
        <c:crosses val="autoZero"/>
        <c:auto val="1"/>
        <c:lblAlgn val="ctr"/>
        <c:lblOffset val="100"/>
        <c:noMultiLvlLbl val="0"/>
      </c:catAx>
      <c:valAx>
        <c:axId val="61239201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206042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series-a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3.3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9D-FB42-9AEF-FAA39D78B84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series-b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2</c:v>
                </c:pt>
                <c:pt idx="2">
                  <c:v>1.8</c:v>
                </c:pt>
                <c:pt idx="3">
                  <c:v>2.2999999999999998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A9D-FB42-9AEF-FAA39D78B8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20604223"/>
        <c:axId val="612392015"/>
      </c:barChart>
      <c:catAx>
        <c:axId val="620604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12392015"/>
        <c:crosses val="autoZero"/>
        <c:auto val="1"/>
        <c:lblAlgn val="ctr"/>
        <c:lblOffset val="100"/>
        <c:noMultiLvlLbl val="0"/>
      </c:catAx>
      <c:valAx>
        <c:axId val="61239201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206042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series-a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3.3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9D-FB42-9AEF-FAA39D78B84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series-b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2</c:v>
                </c:pt>
                <c:pt idx="2">
                  <c:v>1.8</c:v>
                </c:pt>
                <c:pt idx="3">
                  <c:v>2.2999999999999998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A9D-FB42-9AEF-FAA39D78B8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20604223"/>
        <c:axId val="612392015"/>
      </c:areaChart>
      <c:catAx>
        <c:axId val="620604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12392015"/>
        <c:crosses val="autoZero"/>
        <c:auto val="1"/>
        <c:lblAlgn val="ctr"/>
        <c:lblOffset val="100"/>
        <c:noMultiLvlLbl val="0"/>
      </c:catAx>
      <c:valAx>
        <c:axId val="61239201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20604223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series-a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3.3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9D-FB42-9AEF-FAA39D78B84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series-b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2</c:v>
                </c:pt>
                <c:pt idx="2">
                  <c:v>1.8</c:v>
                </c:pt>
                <c:pt idx="3">
                  <c:v>2.2999999999999998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A9D-FB42-9AEF-FAA39D78B8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20604223"/>
        <c:axId val="612392015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series-x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0.02</c:v>
                </c:pt>
                <c:pt idx="1">
                  <c:v>0.03</c:v>
                </c:pt>
                <c:pt idx="2">
                  <c:v>0.05</c:v>
                </c:pt>
                <c:pt idx="3">
                  <c:v>0.04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F59-D24D-8401-002BF3C97C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49923279"/>
        <c:axId val="2049921631"/>
      </c:lineChart>
      <c:catAx>
        <c:axId val="620604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12392015"/>
        <c:crosses val="autoZero"/>
        <c:auto val="1"/>
        <c:lblAlgn val="ctr"/>
        <c:lblOffset val="100"/>
        <c:noMultiLvlLbl val="0"/>
      </c:catAx>
      <c:valAx>
        <c:axId val="61239201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20604223"/>
        <c:crosses val="autoZero"/>
        <c:crossBetween val="between"/>
      </c:valAx>
      <c:valAx>
        <c:axId val="2049921631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2049923279"/>
        <c:crosses val="max"/>
        <c:crossBetween val="between"/>
      </c:valAx>
      <c:catAx>
        <c:axId val="2049923279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049921631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series-a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207-A74C-BA63-EF4501E3F5F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207-A74C-BA63-EF4501E3F5F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207-A74C-BA63-EF4501E3F5F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207-A74C-BA63-EF4501E3F5F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3.3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9D-FB42-9AEF-FAA39D78B8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series-a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207-A74C-BA63-EF4501E3F5F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207-A74C-BA63-EF4501E3F5F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207-A74C-BA63-EF4501E3F5F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207-A74C-BA63-EF4501E3F5F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3.3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9D-FB42-9AEF-FAA39D78B84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series-b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9C46-4C44-81B4-742D967402E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9C46-4C44-81B4-742D967402E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9C46-4C44-81B4-742D967402E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9C46-4C44-81B4-742D967402E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</c:v>
                </c:pt>
                <c:pt idx="1">
                  <c:v>3</c:v>
                </c:pt>
                <c:pt idx="2">
                  <c:v>4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EE-9F41-BD4E-C5DAE8BE2E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5"/>
      </c:doughnut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series-a-y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chemeClr val="accent1"/>
              </a:solidFill>
              <a:ln w="9525">
                <a:noFill/>
              </a:ln>
              <a:effectLst/>
            </c:spPr>
          </c:marker>
          <c:dPt>
            <c:idx val="0"/>
            <c:marker>
              <c:symbol val="circle"/>
              <c:size val="7"/>
              <c:spPr>
                <a:solidFill>
                  <a:schemeClr val="accent1"/>
                </a:solidFill>
                <a:ln w="9525">
                  <a:noFill/>
                </a:ln>
                <a:effectLst/>
              </c:spPr>
            </c:marker>
            <c:bubble3D val="0"/>
            <c:spPr>
              <a:ln w="2540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8207-A74C-BA63-EF4501E3F5F9}"/>
              </c:ext>
            </c:extLst>
          </c:dPt>
          <c:dPt>
            <c:idx val="1"/>
            <c:marker>
              <c:symbol val="circle"/>
              <c:size val="7"/>
              <c:spPr>
                <a:solidFill>
                  <a:schemeClr val="accent1"/>
                </a:solidFill>
                <a:ln w="9525">
                  <a:noFill/>
                </a:ln>
                <a:effectLst/>
              </c:spPr>
            </c:marker>
            <c:bubble3D val="0"/>
            <c:spPr>
              <a:ln w="2540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8207-A74C-BA63-EF4501E3F5F9}"/>
              </c:ext>
            </c:extLst>
          </c:dPt>
          <c:dPt>
            <c:idx val="2"/>
            <c:marker>
              <c:symbol val="circle"/>
              <c:size val="7"/>
              <c:spPr>
                <a:solidFill>
                  <a:schemeClr val="accent1"/>
                </a:solidFill>
                <a:ln w="9525">
                  <a:noFill/>
                </a:ln>
                <a:effectLst/>
              </c:spPr>
            </c:marker>
            <c:bubble3D val="0"/>
            <c:spPr>
              <a:ln w="2540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8207-A74C-BA63-EF4501E3F5F9}"/>
              </c:ext>
            </c:extLst>
          </c:dPt>
          <c:dPt>
            <c:idx val="3"/>
            <c:marker>
              <c:symbol val="circle"/>
              <c:size val="7"/>
              <c:spPr>
                <a:solidFill>
                  <a:schemeClr val="accent1"/>
                </a:solidFill>
                <a:ln w="9525">
                  <a:noFill/>
                </a:ln>
                <a:effectLst/>
              </c:spPr>
            </c:marker>
            <c:bubble3D val="0"/>
            <c:spPr>
              <a:ln w="2540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8207-A74C-BA63-EF4501E3F5F9}"/>
              </c:ext>
            </c:extLst>
          </c:dPt>
          <c:xVal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xVal>
          <c:y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3.3</c:v>
                </c:pt>
                <c:pt idx="2">
                  <c:v>3.5</c:v>
                </c:pt>
                <c:pt idx="3">
                  <c:v>4.5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6A9D-FB42-9AEF-FAA39D78B84B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series-b-y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chemeClr val="accent2"/>
              </a:solidFill>
              <a:ln w="25400">
                <a:noFill/>
              </a:ln>
              <a:effectLst/>
            </c:spPr>
          </c:marker>
          <c:xVal>
            <c:numRef>
              <c:f>Sheet1!$C$2:$C$5</c:f>
              <c:numCache>
                <c:formatCode>General</c:formatCode>
                <c:ptCount val="4"/>
                <c:pt idx="0">
                  <c:v>0.5</c:v>
                </c:pt>
                <c:pt idx="1">
                  <c:v>1.5</c:v>
                </c:pt>
                <c:pt idx="2">
                  <c:v>2.5</c:v>
                </c:pt>
                <c:pt idx="3">
                  <c:v>3.5</c:v>
                </c:pt>
              </c:numCache>
            </c:numRef>
          </c:xVal>
          <c:yVal>
            <c:numRef>
              <c:f>Sheet1!$D$2:$D$5</c:f>
              <c:numCache>
                <c:formatCode>General</c:formatCode>
                <c:ptCount val="4"/>
                <c:pt idx="0">
                  <c:v>0.5</c:v>
                </c:pt>
                <c:pt idx="1">
                  <c:v>1.25</c:v>
                </c:pt>
                <c:pt idx="2">
                  <c:v>1</c:v>
                </c:pt>
                <c:pt idx="3">
                  <c:v>0.75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A3E4-5140-8213-A9D37E304C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98453375"/>
        <c:axId val="1598451727"/>
      </c:scatterChart>
      <c:valAx>
        <c:axId val="159845172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{y-axis-title}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598453375"/>
        <c:crosses val="autoZero"/>
        <c:crossBetween val="midCat"/>
      </c:valAx>
      <c:valAx>
        <c:axId val="159845337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{x-axis-title}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598451727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JP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05F86-C80A-014C-BEAF-CB9B52262913}" type="datetimeFigureOut">
              <a:rPr lang="en-JP" smtClean="0"/>
              <a:t>6/11/21</a:t>
            </a:fld>
            <a:endParaRPr lang="en-JP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JP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CFC3AC-E736-8E43-8286-9CD0669913AE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766759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FC3AC-E736-8E43-8286-9CD0669913AE}" type="slidenum">
              <a:rPr lang="en-JP" smtClean="0"/>
              <a:t>1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2111779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FC3AC-E736-8E43-8286-9CD0669913AE}" type="slidenum">
              <a:rPr lang="en-JP" smtClean="0"/>
              <a:t>2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0144802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FC3AC-E736-8E43-8286-9CD0669913AE}" type="slidenum">
              <a:rPr lang="en-JP" smtClean="0"/>
              <a:t>3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7379639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FC3AC-E736-8E43-8286-9CD0669913AE}" type="slidenum">
              <a:rPr lang="en-JP" smtClean="0"/>
              <a:t>4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7112193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FC3AC-E736-8E43-8286-9CD0669913AE}" type="slidenum">
              <a:rPr lang="en-JP" smtClean="0"/>
              <a:t>5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0507976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FC3AC-E736-8E43-8286-9CD0669913AE}" type="slidenum">
              <a:rPr lang="en-JP" smtClean="0"/>
              <a:t>6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0916215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FC3AC-E736-8E43-8286-9CD0669913AE}" type="slidenum">
              <a:rPr lang="en-JP" smtClean="0"/>
              <a:t>7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1157777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FC3AC-E736-8E43-8286-9CD0669913AE}" type="slidenum">
              <a:rPr lang="en-JP" smtClean="0"/>
              <a:t>8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168501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9CCADE-0886-D147-99C9-03A8B2AEA5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3D4BD9-B6DA-5C4E-B9A9-7886E7A644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9DBDC8-A6B5-E04A-B3EE-6C0B8D082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7A9222-7D72-C14E-9FE7-311E958CD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00A5A4-495F-D640-B6C6-318375864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588156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3CE357-7744-AF4C-AB70-EEF92CE39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A68A23-F962-4647-B65F-051EAF5BD6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322D39-B472-4546-A4A5-49D31B3AC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7A7F15-FECE-5D42-B990-FCFC78B391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3FFC68-80DF-844B-B82F-C870F700D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317081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40D710-884B-834C-A2C2-8BD20663D1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EEC3BC-EE40-9A41-980D-5A5908D7DA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0A109B-6F71-4544-B706-3A6CA74E9B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712DF7-F419-6841-9B25-F63074E91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11F24E-79A6-D54D-A72D-B5F0FC2D3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049926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B87CBB-68F6-FC40-8696-85D17FF57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5E86FE-4B74-0149-B1CD-0BE2DF19DB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1AA879-64CC-F24C-8276-9040CA400F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F73A0-56A2-1C45-BBF4-A952DC6B5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DB880D-E878-B04A-8B4B-35F5562B0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348204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B46E6-D338-464D-8EA2-1CFA73D61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FF52A0-AEFB-3049-90C7-5908C3B5F6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DEDCB7-9B72-8D41-9BC6-6B6AF04C4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ABC567-0A6F-DA44-95D1-2CE480918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0B472C-80F7-6D47-A039-4D0C09F9D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573323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58907F-F4B2-094A-9F57-5E91F6E4CB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620075-B742-5C40-8DCA-7F14F48047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E9EBD0-3B49-0746-81AC-1A07578BA5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317D0D-B2F5-594F-876F-6A9FFE2B5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6372E6-B0FF-8E48-8914-A7CDD0430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4143B6-A2BD-4347-8720-2D693023D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896373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7F617D-40F0-6045-9A77-FF21B57D25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080221-84D6-9645-8C97-8DE37616D4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F1A8F2-6DB8-E942-BED7-93DC8FC05B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6228560-CB3C-4D4C-8C61-C81127A8D9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4AA2AC-7C07-A845-B6EB-16967628B9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91E472E-96FE-3843-B4C8-3BF708CC28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408B1E8-92C2-1140-9B2D-57645FAAC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604B2F8-4BE2-484F-90F6-0A1093BA1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781163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D9B69-D594-E345-BC96-2CA5E703E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BFC92F-CD94-1145-B424-C103EB006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B7B1FC-DC95-AA46-8712-BF761D76A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F008A1-40A6-1148-A9DC-CBC03E527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185714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254C900-6D54-0C4D-84F7-E2DEE15020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C95B526-F472-4340-AFB0-0C3C79648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9281AF-ACFB-3848-A6F7-ED08D6B23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286583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547BD6-744C-8641-9415-CF9B2367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FD4F09-0E26-A841-9932-0207D1FABB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D7A4A8-A0CF-F444-9391-64D8555955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1903F3-2DFC-D447-AD5B-FC2E931DEF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454E1C-1DDD-1C4B-BE85-B0FD1A731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1D6647-B42F-2943-A846-51DF8562A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486733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5C9D50-A10F-3D47-85BF-42DCE65BB0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5509AD-CD09-4D4E-82FE-6A957542A2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JP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534907-68F3-DC46-9111-B1381ADBE8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166399-9E6C-0E4B-A052-560B31EBC3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58DC76-23DC-4940-9345-60ADE9F3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A13E42-8B6E-2441-9346-01BD22D057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794500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2A57A8-CFB5-5D42-ADC8-EC860E91E6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14BD10-9F84-7A45-9EB7-2115B8DEAD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7BCCF2-0235-5642-B535-48D393FB3B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D54905-3544-FC47-976D-6DC27F7292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22F297-728D-AA4E-8ACD-7D55B24484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A59626A-0059-9C4C-831A-43A9D2A375CA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27580" y="6512847"/>
            <a:ext cx="227009" cy="22700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9A4FC98-A918-E243-9496-B14483B3016F}"/>
              </a:ext>
            </a:extLst>
          </p:cNvPr>
          <p:cNvSpPr/>
          <p:nvPr userDrawn="1"/>
        </p:nvSpPr>
        <p:spPr>
          <a:xfrm>
            <a:off x="354589" y="6512847"/>
            <a:ext cx="2657065" cy="227009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r>
              <a:rPr 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Noto Sans CJK JP Regular" panose="020B0500000000000000" pitchFamily="34" charset="-128"/>
                <a:ea typeface="Noto Sans CJK JP Regular" panose="020B0500000000000000" pitchFamily="34" charset="-128"/>
              </a:rPr>
              <a:t>slidepack.io</a:t>
            </a:r>
          </a:p>
        </p:txBody>
      </p:sp>
    </p:spTree>
    <p:extLst>
      <p:ext uri="{BB962C8B-B14F-4D97-AF65-F5344CB8AC3E}">
        <p14:creationId xmlns:p14="http://schemas.microsoft.com/office/powerpoint/2010/main" val="466434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JP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652FCBAF-4B18-1248-9ED0-FCE511282114}"/>
              </a:ext>
            </a:extLst>
          </p:cNvPr>
          <p:cNvSpPr txBox="1"/>
          <p:nvPr/>
        </p:nvSpPr>
        <p:spPr>
          <a:xfrm>
            <a:off x="8245672" y="60159"/>
            <a:ext cx="38741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/>
              <a:t>SlidePack Example: Different types of charts</a:t>
            </a:r>
          </a:p>
        </p:txBody>
      </p:sp>
      <p:graphicFrame>
        <p:nvGraphicFramePr>
          <p:cNvPr id="4" name="Chart 3" descr="my-line-chart">
            <a:extLst>
              <a:ext uri="{FF2B5EF4-FFF2-40B4-BE49-F238E27FC236}">
                <a16:creationId xmlns:a16="http://schemas.microsoft.com/office/drawing/2014/main" id="{A3A34DB7-7E2C-CC4B-AE19-5CF26B9F7F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74964433"/>
              </p:ext>
            </p:extLst>
          </p:nvPr>
        </p:nvGraphicFramePr>
        <p:xfrm>
          <a:off x="72193" y="625032"/>
          <a:ext cx="8173480" cy="57276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17FE5F4C-0D19-8845-A1E9-6FB8B0FAA34A}"/>
              </a:ext>
            </a:extLst>
          </p:cNvPr>
          <p:cNvSpPr txBox="1"/>
          <p:nvPr/>
        </p:nvSpPr>
        <p:spPr>
          <a:xfrm>
            <a:off x="72191" y="60159"/>
            <a:ext cx="1779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Line Chart Example</a:t>
            </a:r>
          </a:p>
        </p:txBody>
      </p:sp>
      <p:sp>
        <p:nvSpPr>
          <p:cNvPr id="5" name="Rectangular Callout 4">
            <a:extLst>
              <a:ext uri="{FF2B5EF4-FFF2-40B4-BE49-F238E27FC236}">
                <a16:creationId xmlns:a16="http://schemas.microsoft.com/office/drawing/2014/main" id="{317A3804-8EAC-0843-AFC8-B2158EA65CE8}"/>
              </a:ext>
            </a:extLst>
          </p:cNvPr>
          <p:cNvSpPr/>
          <p:nvPr/>
        </p:nvSpPr>
        <p:spPr>
          <a:xfrm>
            <a:off x="8658225" y="2936081"/>
            <a:ext cx="3461582" cy="1094498"/>
          </a:xfrm>
          <a:prstGeom prst="wedgeRectCallout">
            <a:avLst>
              <a:gd name="adj1" fmla="val -59345"/>
              <a:gd name="adj2" fmla="val 5650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Identify your chart by setting an Alt Text (right-click on it and select "</a:t>
            </a:r>
            <a:r>
              <a:rPr lang="en-US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Edit Alt Text...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").</a:t>
            </a:r>
          </a:p>
          <a:p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Then use that name in your data.json.</a:t>
            </a:r>
          </a:p>
        </p:txBody>
      </p:sp>
    </p:spTree>
    <p:extLst>
      <p:ext uri="{BB962C8B-B14F-4D97-AF65-F5344CB8AC3E}">
        <p14:creationId xmlns:p14="http://schemas.microsoft.com/office/powerpoint/2010/main" val="10063141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652FCBAF-4B18-1248-9ED0-FCE511282114}"/>
              </a:ext>
            </a:extLst>
          </p:cNvPr>
          <p:cNvSpPr txBox="1"/>
          <p:nvPr/>
        </p:nvSpPr>
        <p:spPr>
          <a:xfrm>
            <a:off x="8245672" y="60159"/>
            <a:ext cx="38741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/>
              <a:t>SlidePack Example: Different types of charts</a:t>
            </a:r>
          </a:p>
        </p:txBody>
      </p:sp>
      <p:graphicFrame>
        <p:nvGraphicFramePr>
          <p:cNvPr id="4" name="Chart 3" descr="my-bar-chart">
            <a:extLst>
              <a:ext uri="{FF2B5EF4-FFF2-40B4-BE49-F238E27FC236}">
                <a16:creationId xmlns:a16="http://schemas.microsoft.com/office/drawing/2014/main" id="{A3A34DB7-7E2C-CC4B-AE19-5CF26B9F7F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28329591"/>
              </p:ext>
            </p:extLst>
          </p:nvPr>
        </p:nvGraphicFramePr>
        <p:xfrm>
          <a:off x="72190" y="625032"/>
          <a:ext cx="8173482" cy="57276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17FE5F4C-0D19-8845-A1E9-6FB8B0FAA34A}"/>
              </a:ext>
            </a:extLst>
          </p:cNvPr>
          <p:cNvSpPr txBox="1"/>
          <p:nvPr/>
        </p:nvSpPr>
        <p:spPr>
          <a:xfrm>
            <a:off x="72190" y="60159"/>
            <a:ext cx="17182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Bar Chart Example</a:t>
            </a:r>
          </a:p>
        </p:txBody>
      </p:sp>
    </p:spTree>
    <p:extLst>
      <p:ext uri="{BB962C8B-B14F-4D97-AF65-F5344CB8AC3E}">
        <p14:creationId xmlns:p14="http://schemas.microsoft.com/office/powerpoint/2010/main" val="8881654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652FCBAF-4B18-1248-9ED0-FCE511282114}"/>
              </a:ext>
            </a:extLst>
          </p:cNvPr>
          <p:cNvSpPr txBox="1"/>
          <p:nvPr/>
        </p:nvSpPr>
        <p:spPr>
          <a:xfrm>
            <a:off x="8245672" y="60159"/>
            <a:ext cx="38741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/>
              <a:t>SlidePack Example: Different types of charts</a:t>
            </a:r>
          </a:p>
        </p:txBody>
      </p:sp>
      <p:graphicFrame>
        <p:nvGraphicFramePr>
          <p:cNvPr id="4" name="Chart 3" descr="my-stacked-bar-chart">
            <a:extLst>
              <a:ext uri="{FF2B5EF4-FFF2-40B4-BE49-F238E27FC236}">
                <a16:creationId xmlns:a16="http://schemas.microsoft.com/office/drawing/2014/main" id="{A3A34DB7-7E2C-CC4B-AE19-5CF26B9F7F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92515087"/>
              </p:ext>
            </p:extLst>
          </p:nvPr>
        </p:nvGraphicFramePr>
        <p:xfrm>
          <a:off x="72190" y="625032"/>
          <a:ext cx="8173482" cy="57276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17FE5F4C-0D19-8845-A1E9-6FB8B0FAA34A}"/>
              </a:ext>
            </a:extLst>
          </p:cNvPr>
          <p:cNvSpPr txBox="1"/>
          <p:nvPr/>
        </p:nvSpPr>
        <p:spPr>
          <a:xfrm>
            <a:off x="72190" y="60159"/>
            <a:ext cx="24064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Stacked Bar Chart Example</a:t>
            </a:r>
          </a:p>
        </p:txBody>
      </p:sp>
    </p:spTree>
    <p:extLst>
      <p:ext uri="{BB962C8B-B14F-4D97-AF65-F5344CB8AC3E}">
        <p14:creationId xmlns:p14="http://schemas.microsoft.com/office/powerpoint/2010/main" val="38503314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652FCBAF-4B18-1248-9ED0-FCE511282114}"/>
              </a:ext>
            </a:extLst>
          </p:cNvPr>
          <p:cNvSpPr txBox="1"/>
          <p:nvPr/>
        </p:nvSpPr>
        <p:spPr>
          <a:xfrm>
            <a:off x="8245672" y="60159"/>
            <a:ext cx="38741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/>
              <a:t>SlidePack Example: Different types of charts</a:t>
            </a:r>
          </a:p>
        </p:txBody>
      </p:sp>
      <p:graphicFrame>
        <p:nvGraphicFramePr>
          <p:cNvPr id="4" name="Chart 3" descr="my-stacked-area-chart">
            <a:extLst>
              <a:ext uri="{FF2B5EF4-FFF2-40B4-BE49-F238E27FC236}">
                <a16:creationId xmlns:a16="http://schemas.microsoft.com/office/drawing/2014/main" id="{A3A34DB7-7E2C-CC4B-AE19-5CF26B9F7F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62039132"/>
              </p:ext>
            </p:extLst>
          </p:nvPr>
        </p:nvGraphicFramePr>
        <p:xfrm>
          <a:off x="72190" y="625032"/>
          <a:ext cx="8173482" cy="57276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17FE5F4C-0D19-8845-A1E9-6FB8B0FAA34A}"/>
              </a:ext>
            </a:extLst>
          </p:cNvPr>
          <p:cNvSpPr txBox="1"/>
          <p:nvPr/>
        </p:nvSpPr>
        <p:spPr>
          <a:xfrm>
            <a:off x="72190" y="60159"/>
            <a:ext cx="25127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Stacked Area Chart Example</a:t>
            </a:r>
          </a:p>
        </p:txBody>
      </p:sp>
    </p:spTree>
    <p:extLst>
      <p:ext uri="{BB962C8B-B14F-4D97-AF65-F5344CB8AC3E}">
        <p14:creationId xmlns:p14="http://schemas.microsoft.com/office/powerpoint/2010/main" val="10371495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652FCBAF-4B18-1248-9ED0-FCE511282114}"/>
              </a:ext>
            </a:extLst>
          </p:cNvPr>
          <p:cNvSpPr txBox="1"/>
          <p:nvPr/>
        </p:nvSpPr>
        <p:spPr>
          <a:xfrm>
            <a:off x="8245672" y="60159"/>
            <a:ext cx="38741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/>
              <a:t>SlidePack Example: Different types of charts</a:t>
            </a:r>
          </a:p>
        </p:txBody>
      </p:sp>
      <p:graphicFrame>
        <p:nvGraphicFramePr>
          <p:cNvPr id="4" name="Chart 3" descr="my-bar-line-combo-chart">
            <a:extLst>
              <a:ext uri="{FF2B5EF4-FFF2-40B4-BE49-F238E27FC236}">
                <a16:creationId xmlns:a16="http://schemas.microsoft.com/office/drawing/2014/main" id="{A3A34DB7-7E2C-CC4B-AE19-5CF26B9F7F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69997191"/>
              </p:ext>
            </p:extLst>
          </p:nvPr>
        </p:nvGraphicFramePr>
        <p:xfrm>
          <a:off x="72190" y="625032"/>
          <a:ext cx="8173482" cy="57276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17FE5F4C-0D19-8845-A1E9-6FB8B0FAA34A}"/>
              </a:ext>
            </a:extLst>
          </p:cNvPr>
          <p:cNvSpPr txBox="1"/>
          <p:nvPr/>
        </p:nvSpPr>
        <p:spPr>
          <a:xfrm>
            <a:off x="72190" y="60159"/>
            <a:ext cx="27842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Bar/Line Combo Chart Example</a:t>
            </a:r>
          </a:p>
        </p:txBody>
      </p:sp>
    </p:spTree>
    <p:extLst>
      <p:ext uri="{BB962C8B-B14F-4D97-AF65-F5344CB8AC3E}">
        <p14:creationId xmlns:p14="http://schemas.microsoft.com/office/powerpoint/2010/main" val="21874546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652FCBAF-4B18-1248-9ED0-FCE511282114}"/>
              </a:ext>
            </a:extLst>
          </p:cNvPr>
          <p:cNvSpPr txBox="1"/>
          <p:nvPr/>
        </p:nvSpPr>
        <p:spPr>
          <a:xfrm>
            <a:off x="8245672" y="60159"/>
            <a:ext cx="38741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/>
              <a:t>SlidePack Example: Different types of charts</a:t>
            </a:r>
          </a:p>
        </p:txBody>
      </p:sp>
      <p:graphicFrame>
        <p:nvGraphicFramePr>
          <p:cNvPr id="4" name="Chart 3" descr="my-pie-chart">
            <a:extLst>
              <a:ext uri="{FF2B5EF4-FFF2-40B4-BE49-F238E27FC236}">
                <a16:creationId xmlns:a16="http://schemas.microsoft.com/office/drawing/2014/main" id="{A3A34DB7-7E2C-CC4B-AE19-5CF26B9F7F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27036020"/>
              </p:ext>
            </p:extLst>
          </p:nvPr>
        </p:nvGraphicFramePr>
        <p:xfrm>
          <a:off x="72190" y="625032"/>
          <a:ext cx="8173482" cy="57276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17FE5F4C-0D19-8845-A1E9-6FB8B0FAA34A}"/>
              </a:ext>
            </a:extLst>
          </p:cNvPr>
          <p:cNvSpPr txBox="1"/>
          <p:nvPr/>
        </p:nvSpPr>
        <p:spPr>
          <a:xfrm>
            <a:off x="72190" y="60159"/>
            <a:ext cx="16909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Pie Chart Example</a:t>
            </a:r>
          </a:p>
        </p:txBody>
      </p:sp>
    </p:spTree>
    <p:extLst>
      <p:ext uri="{BB962C8B-B14F-4D97-AF65-F5344CB8AC3E}">
        <p14:creationId xmlns:p14="http://schemas.microsoft.com/office/powerpoint/2010/main" val="23962102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652FCBAF-4B18-1248-9ED0-FCE511282114}"/>
              </a:ext>
            </a:extLst>
          </p:cNvPr>
          <p:cNvSpPr txBox="1"/>
          <p:nvPr/>
        </p:nvSpPr>
        <p:spPr>
          <a:xfrm>
            <a:off x="8245672" y="60159"/>
            <a:ext cx="38741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/>
              <a:t>SlidePack Example: Different types of charts</a:t>
            </a:r>
          </a:p>
        </p:txBody>
      </p:sp>
      <p:graphicFrame>
        <p:nvGraphicFramePr>
          <p:cNvPr id="4" name="Chart 3" descr="my-donut-chart">
            <a:extLst>
              <a:ext uri="{FF2B5EF4-FFF2-40B4-BE49-F238E27FC236}">
                <a16:creationId xmlns:a16="http://schemas.microsoft.com/office/drawing/2014/main" id="{A3A34DB7-7E2C-CC4B-AE19-5CF26B9F7F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4254952"/>
              </p:ext>
            </p:extLst>
          </p:nvPr>
        </p:nvGraphicFramePr>
        <p:xfrm>
          <a:off x="72190" y="398713"/>
          <a:ext cx="8173482" cy="57276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17FE5F4C-0D19-8845-A1E9-6FB8B0FAA34A}"/>
              </a:ext>
            </a:extLst>
          </p:cNvPr>
          <p:cNvSpPr txBox="1"/>
          <p:nvPr/>
        </p:nvSpPr>
        <p:spPr>
          <a:xfrm>
            <a:off x="72190" y="60159"/>
            <a:ext cx="19554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Donut Chart Example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7E524E2-90FD-3848-AC27-65AF9409C00C}"/>
              </a:ext>
            </a:extLst>
          </p:cNvPr>
          <p:cNvSpPr txBox="1"/>
          <p:nvPr/>
        </p:nvSpPr>
        <p:spPr>
          <a:xfrm>
            <a:off x="4419441" y="731646"/>
            <a:ext cx="12795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{series-b-label}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52A5DF7-C0D7-1043-855E-852CB43DB7ED}"/>
              </a:ext>
            </a:extLst>
          </p:cNvPr>
          <p:cNvSpPr txBox="1"/>
          <p:nvPr/>
        </p:nvSpPr>
        <p:spPr>
          <a:xfrm>
            <a:off x="3306607" y="2638563"/>
            <a:ext cx="12715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{series-a-label}</a:t>
            </a:r>
          </a:p>
        </p:txBody>
      </p:sp>
    </p:spTree>
    <p:extLst>
      <p:ext uri="{BB962C8B-B14F-4D97-AF65-F5344CB8AC3E}">
        <p14:creationId xmlns:p14="http://schemas.microsoft.com/office/powerpoint/2010/main" val="20651200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652FCBAF-4B18-1248-9ED0-FCE511282114}"/>
              </a:ext>
            </a:extLst>
          </p:cNvPr>
          <p:cNvSpPr txBox="1"/>
          <p:nvPr/>
        </p:nvSpPr>
        <p:spPr>
          <a:xfrm>
            <a:off x="8245672" y="60159"/>
            <a:ext cx="38741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/>
              <a:t>SlidePack Example: Different types of charts</a:t>
            </a:r>
          </a:p>
        </p:txBody>
      </p:sp>
      <p:graphicFrame>
        <p:nvGraphicFramePr>
          <p:cNvPr id="4" name="Chart 3" descr="my-scatter-chart">
            <a:extLst>
              <a:ext uri="{FF2B5EF4-FFF2-40B4-BE49-F238E27FC236}">
                <a16:creationId xmlns:a16="http://schemas.microsoft.com/office/drawing/2014/main" id="{A3A34DB7-7E2C-CC4B-AE19-5CF26B9F7F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73105428"/>
              </p:ext>
            </p:extLst>
          </p:nvPr>
        </p:nvGraphicFramePr>
        <p:xfrm>
          <a:off x="72190" y="625032"/>
          <a:ext cx="8173482" cy="57276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17FE5F4C-0D19-8845-A1E9-6FB8B0FAA34A}"/>
              </a:ext>
            </a:extLst>
          </p:cNvPr>
          <p:cNvSpPr txBox="1"/>
          <p:nvPr/>
        </p:nvSpPr>
        <p:spPr>
          <a:xfrm>
            <a:off x="72190" y="60159"/>
            <a:ext cx="20188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Scatter Chart Example</a:t>
            </a:r>
          </a:p>
        </p:txBody>
      </p:sp>
      <p:sp>
        <p:nvSpPr>
          <p:cNvPr id="6" name="Rectangular Callout 5">
            <a:extLst>
              <a:ext uri="{FF2B5EF4-FFF2-40B4-BE49-F238E27FC236}">
                <a16:creationId xmlns:a16="http://schemas.microsoft.com/office/drawing/2014/main" id="{D5390B7D-19F9-6F4B-BAA1-678B481B5886}"/>
              </a:ext>
            </a:extLst>
          </p:cNvPr>
          <p:cNvSpPr/>
          <p:nvPr/>
        </p:nvSpPr>
        <p:spPr>
          <a:xfrm>
            <a:off x="8658225" y="2936081"/>
            <a:ext cx="3461582" cy="985838"/>
          </a:xfrm>
          <a:prstGeom prst="wedgeRectCallout">
            <a:avLst>
              <a:gd name="adj1" fmla="val -59345"/>
              <a:gd name="adj2" fmla="val 5650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Scatter chart data needs to be formatted differently than the other chart types.</a:t>
            </a:r>
          </a:p>
        </p:txBody>
      </p:sp>
    </p:spTree>
    <p:extLst>
      <p:ext uri="{BB962C8B-B14F-4D97-AF65-F5344CB8AC3E}">
        <p14:creationId xmlns:p14="http://schemas.microsoft.com/office/powerpoint/2010/main" val="32372992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3501</TotalTime>
  <Words>148</Words>
  <Application>Microsoft Macintosh PowerPoint</Application>
  <PresentationFormat>ワイド画面</PresentationFormat>
  <Paragraphs>31</Paragraphs>
  <Slides>8</Slides>
  <Notes>8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3" baseType="lpstr">
      <vt:lpstr>Noto Sans CJK JP Regular</vt:lpstr>
      <vt:lpstr>Arial</vt:lpstr>
      <vt:lpstr>Calibri</vt:lpstr>
      <vt:lpstr>Calibri Light</vt:lpstr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{presentation_title}</dc:title>
  <dc:creator>Microsoft Office User</dc:creator>
  <cp:lastModifiedBy>Microsoft Office User</cp:lastModifiedBy>
  <cp:revision>210</cp:revision>
  <dcterms:created xsi:type="dcterms:W3CDTF">2020-02-20T07:49:28Z</dcterms:created>
  <dcterms:modified xsi:type="dcterms:W3CDTF">2021-06-11T08:12:55Z</dcterms:modified>
</cp:coreProperties>
</file>