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charts/chart6.xml" ContentType="application/vnd.openxmlformats-officedocument.drawingml.chart+xml"/>
  <Override PartName="/ppt/charts/colors6.xml" ContentType="application/vnd.ms-office.chartcolorstyle+xml"/>
  <Override PartName="/ppt/charts/style6.xml" ContentType="application/vnd.ms-office.chartstyle+xml"/>
  <Override PartName="/ppt/slides/slide4.xml" ContentType="application/vnd.openxmlformats-officedocument.presentationml.slide+xml"/>
  <Override PartName="/ppt/charts/chart7.xml" ContentType="application/vnd.openxmlformats-officedocument.drawingml.chart+xml"/>
  <Override PartName="/ppt/charts/colors7.xml" ContentType="application/vnd.ms-office.chartcolorstyle+xml"/>
  <Override PartName="/ppt/charts/style7.xml" ContentType="application/vnd.ms-office.chartstyle+xml"/>
  <Override PartName="/ppt/charts/chart8.xml" ContentType="application/vnd.openxmlformats-officedocument.drawingml.chart+xml"/>
  <Override PartName="/ppt/charts/colors8.xml" ContentType="application/vnd.ms-office.chartcolorstyle+xml"/>
  <Override PartName="/ppt/charts/style8.xml" ContentType="application/vnd.ms-office.chartstyle+xml"/>
  <Override PartName="/ppt/slides/slide5.xml" ContentType="application/vnd.openxmlformats-officedocument.presentationml.slide+xml"/>
  <Override PartName="/ppt/charts/chart9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charts/chart10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1" r:id="rId1"/>
  </p:sldMasterIdLst>
  <p:notesMasterIdLst>
    <p:notesMasterId r:id="rId8"/>
  </p:notesMasterIdLst>
  <p:handoutMasterIdLst>
    <p:handoutMasterId r:id="rId9"/>
  </p:handout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11"/>
    <p:restoredTop sz="88216"/>
  </p:normalViewPr>
  <p:slideViewPr>
    <p:cSldViewPr snapToGrid="0" snapToObjects="1">
      <p:cViewPr varScale="1">
        <p:scale>
          <a:sx n="115" d="100"/>
          <a:sy n="115" d="100"/>
        </p:scale>
        <p:origin x="1144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156" y="42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9" Type="http://schemas.openxmlformats.org/officeDocument/2006/relationships/handoutMaster" Target="handoutMasters/handoutMaster1.xml"/><Relationship Id="rId14" Type="http://schemas.openxmlformats.org/officeDocument/2006/relationships/slide" Target="/ppt/slides/slide1.xml"/><Relationship Id="rId15" Type="http://schemas.openxmlformats.org/officeDocument/2006/relationships/slide" Target="/ppt/slides/slide2.xml"/><Relationship Id="rId16" Type="http://schemas.openxmlformats.org/officeDocument/2006/relationships/slide" Target="/ppt/slides/slide3.xml"/><Relationship Id="rId17" Type="http://schemas.openxmlformats.org/officeDocument/2006/relationships/slide" Target="/ppt/slides/slide4.xml"/><Relationship Id="rId18" Type="http://schemas.openxmlformats.org/officeDocument/2006/relationships/slide" Target="/ppt/slides/slide5.xml"/><Relationship Id="rId19" Type="http://schemas.openxmlformats.org/officeDocument/2006/relationships/slide" Target="/ppt/slides/slide6.xml"/><Relationship Id="rId20" Type="http://schemas.openxmlformats.org/officeDocument/2006/relationships/slide" Target="/ppt/slides/slide7.xml"/><Relationship Id="rId21" Type="http://schemas.openxmlformats.org/officeDocument/2006/relationships/slide" Target="/ppt/slides/slide8.xml"/></Relationships>
</file>

<file path=ppt/charts/_rels/chart10.xml.rels><?xml version="1.0" encoding="UTF-8" standalone="yes"?>
<Relationships xmlns="http://schemas.openxmlformats.org/package/2006/relationships"><Relationship Id="rId2" Type="http://schemas.microsoft.com/office/2011/relationships/chartColorStyle" Target="/ppt/charts/colors10.xml"/><Relationship Id="rId1" Type="http://schemas.microsoft.com/office/2011/relationships/chartStyle" Target="/ppt/charts/style10.xml"/><Relationship Id="rId3" Type="http://schemas.openxmlformats.org/officeDocument/2006/relationships/package" Target="/ppt/embeddings/embedding8.xlsx"/></Relationships>
</file>

<file path=ppt/charts/_rels/chart6.xml.rels><?xml version="1.0" encoding="UTF-8" standalone="yes"?>
<Relationships xmlns="http://schemas.openxmlformats.org/package/2006/relationships"><Relationship Id="rId2" Type="http://schemas.microsoft.com/office/2011/relationships/chartColorStyle" Target="/ppt/charts/colors6.xml"/><Relationship Id="rId1" Type="http://schemas.microsoft.com/office/2011/relationships/chartStyle" Target="/ppt/charts/style6.xml"/><Relationship Id="rId3" Type="http://schemas.openxmlformats.org/officeDocument/2006/relationships/package" Target="/ppt/embeddings/embedding1.xlsx"/></Relationships>
</file>

<file path=ppt/charts/_rels/chart7.xml.rels><?xml version="1.0" encoding="UTF-8" standalone="yes"?>
<Relationships xmlns="http://schemas.openxmlformats.org/package/2006/relationships"><Relationship Id="rId2" Type="http://schemas.microsoft.com/office/2011/relationships/chartColorStyle" Target="/ppt/charts/colors7.xml"/><Relationship Id="rId1" Type="http://schemas.microsoft.com/office/2011/relationships/chartStyle" Target="/ppt/charts/style7.xml"/><Relationship Id="rId3" Type="http://schemas.openxmlformats.org/officeDocument/2006/relationships/package" Target="/ppt/embeddings/embedding4.xlsx"/></Relationships>
</file>

<file path=ppt/charts/_rels/chart8.xml.rels><?xml version="1.0" encoding="UTF-8" standalone="yes"?>
<Relationships xmlns="http://schemas.openxmlformats.org/package/2006/relationships"><Relationship Id="rId2" Type="http://schemas.microsoft.com/office/2011/relationships/chartColorStyle" Target="/ppt/charts/colors8.xml"/><Relationship Id="rId1" Type="http://schemas.microsoft.com/office/2011/relationships/chartStyle" Target="/ppt/charts/style8.xml"/><Relationship Id="rId3" Type="http://schemas.openxmlformats.org/officeDocument/2006/relationships/package" Target="/ppt/embeddings/embedding3.xlsx"/></Relationships>
</file>

<file path=ppt/charts/_rels/chart9.xml.rels><?xml version="1.0" encoding="UTF-8" standalone="yes"?>
<Relationships xmlns="http://schemas.openxmlformats.org/package/2006/relationships"><Relationship Id="rId2" Type="http://schemas.microsoft.com/office/2011/relationships/chartColorStyle" Target="/ppt/charts/colors9.xml"/><Relationship Id="rId1" Type="http://schemas.microsoft.com/office/2011/relationships/chartStyle" Target="/ppt/charts/style9.xml"/><Relationship Id="rId3" Type="http://schemas.openxmlformats.org/officeDocument/2006/relationships/package" Target="/ppt/embeddings/embedding7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Ad Clicks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2020/6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2021/1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964</c:v>
                </c:pt>
                <c:pt idx="1">
                  <c:v>560</c:v>
                </c:pt>
                <c:pt idx="2">
                  <c:v>1079</c:v>
                </c:pt>
                <c:pt idx="3">
                  <c:v>0</c:v>
                </c:pt>
                <c:pt idx="4">
                  <c:v>0</c:v>
                </c:pt>
                <c:pt idx="5">
                  <c:v>6891</c:v>
                </c:pt>
                <c:pt idx="6">
                  <c:v>29593</c:v>
                </c:pt>
                <c:pt idx="7">
                  <c:v>31534</c:v>
                </c:pt>
                <c:pt idx="8">
                  <c:v>9692</c:v>
                </c:pt>
                <c:pt idx="9">
                  <c:v>9815</c:v>
                </c:pt>
                <c:pt idx="10">
                  <c:v>9170</c:v>
                </c:pt>
                <c:pt idx="11">
                  <c:v>9093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29-734C-B607-C0CCFF6F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1811917743"/>
        <c:axId val="1811919391"/>
      </c:barChart>
      <c:lineChart>
        <c:grouping val="standard"/>
        <c:varyColors val="0"/>
        <c:ser>
          <c:idx val="2"/>
          <c:order val="2"/>
          <c:tx>
            <c:strRef>
              <c:f>'Sheet1'!$C$1</c:f>
              <c:strCache>
                <c:ptCount val="1"/>
                <c:pt idx="0">
                  <c:v>CPC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'Sheet1'!$A$2:$A$13</c:f>
              <c:strCache>
                <c:ptCount val="12"/>
                <c:pt idx="0">
                  <c:v>2020/6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2021/1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0.38</c:v>
                </c:pt>
                <c:pt idx="1">
                  <c:v>0.34</c:v>
                </c:pt>
                <c:pt idx="2">
                  <c:v>0.18</c:v>
                </c:pt>
                <c:pt idx="3">
                  <c:v>0</c:v>
                </c:pt>
                <c:pt idx="4">
                  <c:v>0</c:v>
                </c:pt>
                <c:pt idx="5">
                  <c:v>1.99</c:v>
                </c:pt>
                <c:pt idx="6">
                  <c:v>1.48</c:v>
                </c:pt>
                <c:pt idx="7">
                  <c:v>1.8</c:v>
                </c:pt>
                <c:pt idx="8">
                  <c:v>1.28</c:v>
                </c:pt>
                <c:pt idx="9">
                  <c:v>1.2</c:v>
                </c:pt>
                <c:pt idx="10">
                  <c:v>1.33</c:v>
                </c:pt>
                <c:pt idx="11">
                  <c:v>1.53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229-734C-B607-C0CCFF6F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7396671"/>
        <c:axId val="1771424655"/>
      </c:lineChart>
      <c:catAx>
        <c:axId val="18119177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11919391"/>
        <c:crosses val="autoZero"/>
        <c:auto val="1"/>
        <c:lblAlgn val="ctr"/>
        <c:lblOffset val="100"/>
        <c:noMultiLvlLbl val="0"/>
      </c:catAx>
      <c:valAx>
        <c:axId val="1811919391"/>
        <c:scaling>
          <c:orientation val="minMax"/>
          <c:min val="0"/>
          <c:max val="3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11917743"/>
        <c:crosses val="autoZero"/>
        <c:crossBetween val="between"/>
      </c:valAx>
      <c:valAx>
        <c:axId val="1771424655"/>
        <c:scaling>
          <c:orientation val="minMax"/>
          <c:min val="0"/>
          <c:max val="25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67396671"/>
        <c:crosses val="max"/>
        <c:crossBetween val="between"/>
      </c:valAx>
      <c:catAx>
        <c:axId val="13673966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7142465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Users/Conversion Rates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Users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2020/6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2021/1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50619</c:v>
                </c:pt>
                <c:pt idx="1">
                  <c:v>51369</c:v>
                </c:pt>
                <c:pt idx="2">
                  <c:v>43932</c:v>
                </c:pt>
                <c:pt idx="3">
                  <c:v>41395</c:v>
                </c:pt>
                <c:pt idx="4">
                  <c:v>53330</c:v>
                </c:pt>
                <c:pt idx="5">
                  <c:v>54263</c:v>
                </c:pt>
                <c:pt idx="6">
                  <c:v>60800</c:v>
                </c:pt>
                <c:pt idx="7">
                  <c:v>52627</c:v>
                </c:pt>
                <c:pt idx="8">
                  <c:v>51957</c:v>
                </c:pt>
                <c:pt idx="9">
                  <c:v>63027</c:v>
                </c:pt>
                <c:pt idx="10">
                  <c:v>62708</c:v>
                </c:pt>
                <c:pt idx="11">
                  <c:v>53121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C4-884F-8810-4802419815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1033023"/>
        <c:axId val="691034671"/>
      </c:lineChart>
      <c:lineChart>
        <c:grouping val="standard"/>
        <c:varyColors val="0"/>
        <c:ser>
          <c:idx val="1"/>
          <c:order val="1"/>
          <c:tx>
            <c:strRef>
              <c:f>'Sheet1'!$C$1</c:f>
              <c:strCache>
                <c:ptCount val="1"/>
                <c:pt idx="0">
                  <c:v>Conversion 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25400">
                <a:solidFill>
                  <a:schemeClr val="accent2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2020/6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2021/1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0.0015</c:v>
                </c:pt>
                <c:pt idx="1">
                  <c:v>0.0016</c:v>
                </c:pt>
                <c:pt idx="2">
                  <c:v>0.0018</c:v>
                </c:pt>
                <c:pt idx="3">
                  <c:v>0.0014</c:v>
                </c:pt>
                <c:pt idx="4">
                  <c:v>0.001</c:v>
                </c:pt>
                <c:pt idx="5">
                  <c:v>0.0017</c:v>
                </c:pt>
                <c:pt idx="6">
                  <c:v>0.0122</c:v>
                </c:pt>
                <c:pt idx="7">
                  <c:v>0.019</c:v>
                </c:pt>
                <c:pt idx="8">
                  <c:v>0.02</c:v>
                </c:pt>
                <c:pt idx="9">
                  <c:v>0.0201</c:v>
                </c:pt>
                <c:pt idx="10">
                  <c:v>0.0197</c:v>
                </c:pt>
                <c:pt idx="11">
                  <c:v>0.0247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C4-884F-8810-4802419815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8467727"/>
        <c:axId val="1047745007"/>
      </c:lineChart>
      <c:catAx>
        <c:axId val="691033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91034671"/>
        <c:crosses val="autoZero"/>
        <c:auto val="1"/>
        <c:lblAlgn val="ctr"/>
        <c:lblOffset val="100"/>
        <c:noMultiLvlLbl val="0"/>
      </c:catAx>
      <c:valAx>
        <c:axId val="691034671"/>
        <c:scaling>
          <c:orientation val="minMax"/>
          <c:min val="0"/>
          <c:max val="7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91033023"/>
        <c:crosses val="autoZero"/>
        <c:crossBetween val="between"/>
      </c:valAx>
      <c:valAx>
        <c:axId val="1047745007"/>
        <c:scaling>
          <c:orientation val="minMax"/>
          <c:min val="0"/>
          <c:max val="0.04"/>
        </c:scaling>
        <c:delete val="0"/>
        <c:axPos val="r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48467727"/>
        <c:crosses val="max"/>
        <c:crossBetween val="between"/>
        <c:numFmt formatCode="0.00%" sourceLinked="0"/>
      </c:valAx>
      <c:catAx>
        <c:axId val="10484677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4774500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Languages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Series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8B3-474D-8077-7B5D1A98AB7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8B3-474D-8077-7B5D1A98AB7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8B3-474D-8077-7B5D1A98AB7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8B3-474D-8077-7B5D1A98AB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'Sheet1'!$A$2:$A$5</c:f>
              <c:strCache>
                <c:ptCount val="4"/>
                <c:pt idx="0">
                  <c:v>en-us</c:v>
                </c:pt>
                <c:pt idx="1">
                  <c:v>en-gb</c:v>
                </c:pt>
                <c:pt idx="2">
                  <c:v>es-es</c:v>
                </c:pt>
                <c:pt idx="3">
                  <c:v>etc</c:v>
                </c:pt>
              </c:strCache>
            </c:strRef>
          </c:cat>
          <c:val>
            <c:numRef>
              <c:f>'Sheet1'!$B$2:$B$5</c:f>
              <c:numCache>
                <c:formatCode>General</c:formatCode>
                <c:ptCount val="4"/>
                <c:pt idx="0">
                  <c:v>29633</c:v>
                </c:pt>
                <c:pt idx="1">
                  <c:v>4740</c:v>
                </c:pt>
                <c:pt idx="2">
                  <c:v>2022</c:v>
                </c:pt>
                <c:pt idx="3">
                  <c:v>10037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8B3-474D-8077-7B5D1A98AB7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4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Devices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Series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134-2045-B6EB-E8BB34C6F7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134-2045-B6EB-E8BB34C6F7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134-2045-B6EB-E8BB34C6F7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134-2045-B6EB-E8BB34C6F7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'Sheet1'!$A$2:$A$3</c:f>
              <c:strCache>
                <c:ptCount val="2"/>
                <c:pt idx="0">
                  <c:v>Desktop</c:v>
                </c:pt>
                <c:pt idx="1">
                  <c:v>Mobile</c:v>
                </c:pt>
              </c:strCache>
            </c:strRef>
          </c:cat>
          <c:val>
            <c:numRef>
              <c:f>'Sheet1'!$B$2:$B$3</c:f>
              <c:numCache>
                <c:formatCode>General</c:formatCode>
                <c:ptCount val="2"/>
                <c:pt idx="0">
                  <c:v>36146</c:v>
                </c:pt>
                <c:pt idx="1">
                  <c:v>15980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134-2045-B6EB-E8BB34C6F71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4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Conversions from Ads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2020/6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2021/1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66</c:v>
                </c:pt>
                <c:pt idx="7">
                  <c:v>65</c:v>
                </c:pt>
                <c:pt idx="8">
                  <c:v>79</c:v>
                </c:pt>
                <c:pt idx="9">
                  <c:v>26</c:v>
                </c:pt>
                <c:pt idx="10">
                  <c:v>12</c:v>
                </c:pt>
                <c:pt idx="1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29-734C-B607-C0CCFF6F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1811917743"/>
        <c:axId val="1811919391"/>
      </c:barChart>
      <c:lineChart>
        <c:grouping val="standard"/>
        <c:varyColors val="0"/>
        <c:ser>
          <c:idx val="2"/>
          <c:order val="2"/>
          <c:tx>
            <c:strRef>
              <c:f>'Sheet1'!$C$1</c:f>
              <c:strCache>
                <c:ptCount val="1"/>
                <c:pt idx="0">
                  <c:v>CPA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'Sheet1'!$A$2:$A$13</c:f>
              <c:strCache>
                <c:ptCount val="12"/>
                <c:pt idx="0">
                  <c:v>2020/6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2021/1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183.55</c:v>
                </c:pt>
                <c:pt idx="1">
                  <c:v>62.55</c:v>
                </c:pt>
                <c:pt idx="2">
                  <c:v>98.35</c:v>
                </c:pt>
                <c:pt idx="3">
                  <c:v>0</c:v>
                </c:pt>
                <c:pt idx="4">
                  <c:v>0</c:v>
                </c:pt>
                <c:pt idx="5">
                  <c:v>13681.99</c:v>
                </c:pt>
                <c:pt idx="6">
                  <c:v>665.09</c:v>
                </c:pt>
                <c:pt idx="7">
                  <c:v>875.16</c:v>
                </c:pt>
                <c:pt idx="8">
                  <c:v>156.95</c:v>
                </c:pt>
                <c:pt idx="9">
                  <c:v>452.15</c:v>
                </c:pt>
                <c:pt idx="10">
                  <c:v>1019.14</c:v>
                </c:pt>
                <c:pt idx="11">
                  <c:v>3469.54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229-734C-B607-C0CCFF6F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7396671"/>
        <c:axId val="1771424655"/>
      </c:lineChart>
      <c:catAx>
        <c:axId val="18119177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11919391"/>
        <c:crosses val="autoZero"/>
        <c:auto val="1"/>
        <c:lblAlgn val="ctr"/>
        <c:lblOffset val="100"/>
        <c:noMultiLvlLbl val="0"/>
      </c:catAx>
      <c:valAx>
        <c:axId val="1811919391"/>
        <c:scaling>
          <c:orientation val="minMax"/>
          <c:min val="0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11917743"/>
        <c:crosses val="autoZero"/>
        <c:crossBetween val="between"/>
      </c:valAx>
      <c:valAx>
        <c:axId val="1771424655"/>
        <c:scaling>
          <c:orientation val="minMax"/>
          <c:min val="0"/>
          <c:max val="14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67396671"/>
        <c:crosses val="max"/>
        <c:crossBetween val="between"/>
      </c:valAx>
      <c:catAx>
        <c:axId val="13673966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7142465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0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CC89C8-CE59-3344-9D02-F399FFFCB1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4F091D-A0AF-574F-BE9C-2C3243D11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DE82A-F010-AA48-A059-30F40B9EE7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27C92-633B-E34E-A952-F9AAA9625A7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0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B91FD-118E-5F47-A958-9C3E058F65BC}" type="datetimeFigureOut">
              <a:t>2021/6/11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1BB6A-3AEF-BB4D-AAB1-39C7395411B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895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Users icon by Oksana Latysheva from the Noun Project</a:t>
            </a:r>
          </a:p>
          <a:p>
            <a:r>
              <a:rPr lang="en-US"/>
              <a:t>Conversion icon by Gregor Cresnar from the Noun Project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Bounce icon by Adrien Coquet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61BB6A-3AEF-BB4D-AAB1-39C7395411B8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72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528" y="2075504"/>
            <a:ext cx="10588752" cy="174872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5529" y="3906266"/>
            <a:ext cx="10588752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600" y="-9144"/>
            <a:ext cx="914400" cy="320040"/>
          </a:xfrm>
        </p:spPr>
        <p:txBody>
          <a:bodyPr/>
          <a:lstStyle/>
          <a:p>
            <a:fld id="{3CB113C6-739D-2844-864F-C018089EA4D9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98307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03186"/>
            <a:ext cx="12192000" cy="5248622"/>
          </a:xfrm>
        </p:spPr>
        <p:txBody>
          <a:bodyPr anchor="ctr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13C6-739D-2844-864F-C018089EA4D9}" type="slidenum">
              <a:rPr lang="en-JP" smtClean="0"/>
              <a:pPr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620054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99E9564-8311-954C-9970-0E340F5E56F2}"/>
              </a:ext>
            </a:extLst>
          </p:cNvPr>
          <p:cNvSpPr/>
          <p:nvPr userDrawn="1"/>
        </p:nvSpPr>
        <p:spPr>
          <a:xfrm>
            <a:off x="0" y="6529958"/>
            <a:ext cx="12192000" cy="3280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4AF3E7-41C9-ED48-89CF-4DCE11967ABA}"/>
              </a:ext>
            </a:extLst>
          </p:cNvPr>
          <p:cNvSpPr/>
          <p:nvPr userDrawn="1"/>
        </p:nvSpPr>
        <p:spPr>
          <a:xfrm>
            <a:off x="0" y="-20453"/>
            <a:ext cx="12192000" cy="331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794719"/>
            <a:ext cx="12192000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-347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4122A98-EB24-0247-A75E-CCB6505820FA}" type="slidenum">
              <a:rPr lang="en-JP" smtClean="0"/>
              <a:pPr/>
              <a:t>‹#›</a:t>
            </a:fld>
            <a:endParaRPr lang="en-JP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3200EA-7A22-A84C-B750-ED448679487C}"/>
              </a:ext>
            </a:extLst>
          </p:cNvPr>
          <p:cNvSpPr txBox="1"/>
          <p:nvPr userDrawn="1"/>
        </p:nvSpPr>
        <p:spPr>
          <a:xfrm>
            <a:off x="0" y="32997"/>
            <a:ext cx="48550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dirty="0">
                <a:solidFill>
                  <a:schemeClr val="bg1"/>
                </a:solidFill>
                <a:latin typeface="+mj-lt"/>
              </a:rPr>
              <a:t>Blues Dream, Inc.</a:t>
            </a:r>
            <a:r>
              <a:rPr lang="en-US" sz="1000" b="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sz="1000" b="0" dirty="0">
                <a:solidFill>
                  <a:schemeClr val="bg1"/>
                </a:solidFill>
                <a:latin typeface="+mn-lt"/>
              </a:rPr>
              <a:t>User Activity Report</a:t>
            </a:r>
            <a:r>
              <a:rPr lang="en-US" sz="1000" b="0" dirty="0">
                <a:solidFill>
                  <a:schemeClr val="bg1"/>
                </a:solidFill>
                <a:latin typeface="+mn-lt"/>
              </a:rPr>
              <a:t> – </a:t>
            </a:r>
            <a:r>
              <a:rPr lang="en-US" sz="1000" b="0" dirty="0">
                <a:solidFill>
                  <a:schemeClr val="bg1"/>
                </a:solidFill>
                <a:latin typeface="+mn-lt"/>
              </a:rPr>
              <a:t>June 1st, 2021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FBFAE9-2CF4-2848-B693-D7C0AA90F825}"/>
              </a:ext>
            </a:extLst>
          </p:cNvPr>
          <p:cNvSpPr txBox="1"/>
          <p:nvPr userDrawn="1"/>
        </p:nvSpPr>
        <p:spPr>
          <a:xfrm>
            <a:off x="7336971" y="6579505"/>
            <a:ext cx="48550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>
                <a:solidFill>
                  <a:schemeClr val="tx2">
                    <a:lumMod val="60000"/>
                    <a:lumOff val="40000"/>
                  </a:schemeClr>
                </a:solidFill>
                <a:latin typeface="Rockwell" panose="02060603020205020403" pitchFamily="18" charset="77"/>
              </a:rPr>
              <a:t>MASSIVE MARKETING Co.</a:t>
            </a:r>
            <a:endParaRPr lang="en-US" sz="1000">
              <a:solidFill>
                <a:schemeClr val="tx2">
                  <a:lumMod val="60000"/>
                  <a:lumOff val="40000"/>
                </a:schemeClr>
              </a:solidFill>
              <a:latin typeface="Rockwell" panose="020606030202050204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4455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2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2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2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2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2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2.xml"/><Relationship Id="rId3" Type="http://schemas.openxmlformats.org/officeDocument/2006/relationships/image" Target="/ppt/media/image1.png"/><Relationship Id="rId4" Type="http://schemas.openxmlformats.org/officeDocument/2006/relationships/image" Target="/ppt/media/image2.png"/><Relationship Id="rId5" Type="http://schemas.openxmlformats.org/officeDocument/2006/relationships/image" Target="/ppt/media/image3.png"/></Relationships>
</file>

<file path=ppt/slides/_rels/slide3.xml.rels><?xml version="1.0" encoding="UTF-8" standalone="yes"?>
<Relationships xmlns="http://schemas.openxmlformats.org/package/2006/relationships"><Relationship Id="rId2" Type="http://schemas.openxmlformats.org/officeDocument/2006/relationships/chart" Target="/ppt/charts/chart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7.xml"/><Relationship Id="rId2" Type="http://schemas.openxmlformats.org/officeDocument/2006/relationships/chart" Target="/ppt/charts/chart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9.xml"/><Relationship Id="rId2" Type="http://schemas.openxmlformats.org/officeDocument/2006/relationships/chart" Target="/ppt/charts/chart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866DC-524E-AB40-A63A-937ECC207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528" y="1748933"/>
            <a:ext cx="10588752" cy="174872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altLang="ja-JP" sz="3600" spc="0" dirty="0"/>
            </a:br>
            <a:r>
              <a:rPr lang="en-US" altLang="ja-JP" sz="3600" spc="0" dirty="0"/>
              <a:t>Blues Dream, Inc.</a:t>
            </a:r>
            <a:br>
              <a:rPr lang="en-US" altLang="ja-JP" sz="3600" spc="0" dirty="0"/>
            </a:br>
            <a:r>
              <a:rPr lang="en-US" altLang="ja-JP" sz="3600" spc="0" dirty="0"/>
              <a:t>User Activity Report</a:t>
            </a:r>
            <a:endParaRPr lang="en-JP" sz="3600" spc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8773A8-6D3E-474E-A872-D3FF485EA8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JP" dirty="0"/>
              <a:t>June 1st, 2021</a:t>
            </a:r>
          </a:p>
        </p:txBody>
      </p:sp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D5572C9-1594-724E-855B-BB55B4ACA3BB}"/>
              </a:ext>
            </a:extLst>
          </p:cNvPr>
          <p:cNvSpPr txBox="1"/>
          <p:nvPr/>
        </p:nvSpPr>
        <p:spPr>
          <a:xfrm>
            <a:off x="-30914" y="871369"/>
            <a:ext cx="12222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May 2021</a:t>
            </a:r>
            <a:r>
              <a:rPr lang="en-US" sz="2800" dirty="0" err="1">
                <a:solidFill>
                  <a:schemeClr val="tx2"/>
                </a:solidFill>
              </a:rPr>
              <a:t> Summary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A633BA9-824C-8542-9B22-E11C9899FEAF}"/>
              </a:ext>
            </a:extLst>
          </p:cNvPr>
          <p:cNvSpPr txBox="1">
            <a:spLocks/>
          </p:cNvSpPr>
          <p:nvPr/>
        </p:nvSpPr>
        <p:spPr>
          <a:xfrm>
            <a:off x="2065834" y="2502957"/>
            <a:ext cx="795696" cy="459824"/>
          </a:xfrm>
          <a:prstGeom prst="rect">
            <a:avLst/>
          </a:prstGeom>
          <a:blipFill rotWithShape="1">
            <a:blip r:embed="rId4"/>
            <a:stretch/>
          </a:blipFill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00" spc="0" dirty="0">
                <a:solidFill>
                  <a:schemeClr val="tx2"/>
                </a:solidFill>
              </a:rPr>
              <a:t/>
            </a:r>
            <a:endParaRPr lang="en-JP" sz="1000" spc="0" dirty="0">
              <a:solidFill>
                <a:schemeClr val="tx2"/>
              </a:solidFill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CE03BF0-D029-924C-8818-005A00505B34}"/>
              </a:ext>
            </a:extLst>
          </p:cNvPr>
          <p:cNvSpPr txBox="1">
            <a:spLocks/>
          </p:cNvSpPr>
          <p:nvPr/>
        </p:nvSpPr>
        <p:spPr>
          <a:xfrm>
            <a:off x="714193" y="3151285"/>
            <a:ext cx="3498979" cy="38251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spc="0" dirty="0">
                <a:solidFill>
                  <a:schemeClr val="tx2"/>
                </a:solidFill>
              </a:rPr>
              <a:t>Sessions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73247BB-3CC6-AB49-A39C-ABCD3B2044B3}"/>
              </a:ext>
            </a:extLst>
          </p:cNvPr>
          <p:cNvSpPr txBox="1">
            <a:spLocks/>
          </p:cNvSpPr>
          <p:nvPr/>
        </p:nvSpPr>
        <p:spPr>
          <a:xfrm>
            <a:off x="-148334" y="3600439"/>
            <a:ext cx="5224033" cy="79858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spc="0" dirty="0">
                <a:solidFill>
                  <a:schemeClr val="tx2"/>
                </a:solidFill>
              </a:rPr>
              <a:t>68,338</a:t>
            </a:r>
            <a:r>
              <a:rPr lang="en-US" altLang="ja-JP" sz="1200" spc="0" dirty="0">
                <a:solidFill>
                  <a:schemeClr val="tx2"/>
                </a:solidFill>
              </a:rPr>
              <a:t/>
            </a:r>
            <a:endParaRPr lang="en-JP" sz="1200" spc="0" dirty="0">
              <a:solidFill>
                <a:schemeClr val="tx2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31828809-AC60-8046-AA65-5D9D7C1058B1}"/>
              </a:ext>
            </a:extLst>
          </p:cNvPr>
          <p:cNvSpPr txBox="1">
            <a:spLocks/>
          </p:cNvSpPr>
          <p:nvPr/>
        </p:nvSpPr>
        <p:spPr>
          <a:xfrm>
            <a:off x="714193" y="4538876"/>
            <a:ext cx="3498979" cy="5623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spc="0" dirty="0">
                <a:solidFill>
                  <a:srgbClr val="EA8673"/>
                </a:solidFill>
              </a:rPr>
              <a:t>-16.1%</a:t>
            </a:r>
            <a:r>
              <a:rPr lang="en-US" altLang="ja-JP" sz="2000" spc="0" dirty="0">
                <a:solidFill>
                  <a:schemeClr val="tx2"/>
                </a:solidFill>
              </a:rPr>
              <a:t> </a:t>
            </a:r>
            <a:r>
              <a:rPr lang="en-US" altLang="ja-JP" sz="1200" spc="0" dirty="0">
                <a:solidFill>
                  <a:srgbClr val="454545"/>
                </a:solidFill>
                <a:latin typeface="Barlow"/>
                <a:cs typeface="+mn-cs"/>
              </a:rPr>
              <a:t>MoM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293C3586-06F7-A542-8EF0-59B23804D231}"/>
              </a:ext>
            </a:extLst>
          </p:cNvPr>
          <p:cNvSpPr txBox="1">
            <a:spLocks/>
          </p:cNvSpPr>
          <p:nvPr/>
        </p:nvSpPr>
        <p:spPr>
          <a:xfrm>
            <a:off x="5749789" y="2335615"/>
            <a:ext cx="692420" cy="794507"/>
          </a:xfrm>
          <a:prstGeom prst="rect">
            <a:avLst/>
          </a:prstGeom>
          <a:blipFill rotWithShape="1">
            <a:blip r:embed="rId3"/>
            <a:stretch/>
          </a:blipFill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00" spc="0" dirty="0">
                <a:solidFill>
                  <a:schemeClr val="tx2"/>
                </a:solidFill>
              </a:rPr>
              <a:t/>
            </a:r>
            <a:endParaRPr lang="en-JP" sz="1000" spc="0" dirty="0">
              <a:solidFill>
                <a:schemeClr val="tx2"/>
              </a:solidFill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C780051C-574A-8D4B-A8A1-7F5A489445CD}"/>
              </a:ext>
            </a:extLst>
          </p:cNvPr>
          <p:cNvSpPr txBox="1">
            <a:spLocks/>
          </p:cNvSpPr>
          <p:nvPr/>
        </p:nvSpPr>
        <p:spPr>
          <a:xfrm>
            <a:off x="4346510" y="3151284"/>
            <a:ext cx="3498979" cy="38251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spc="0" dirty="0">
                <a:solidFill>
                  <a:schemeClr val="tx2"/>
                </a:solidFill>
              </a:rPr>
              <a:t>Conversion Rate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8F5B3DEE-53D8-D34A-949D-228635EFAFD8}"/>
              </a:ext>
            </a:extLst>
          </p:cNvPr>
          <p:cNvSpPr txBox="1">
            <a:spLocks/>
          </p:cNvSpPr>
          <p:nvPr/>
        </p:nvSpPr>
        <p:spPr>
          <a:xfrm>
            <a:off x="3483983" y="3600438"/>
            <a:ext cx="5224033" cy="79858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spc="0" dirty="0">
                <a:solidFill>
                  <a:schemeClr val="tx2"/>
                </a:solidFill>
              </a:rPr>
              <a:t>2.47</a:t>
            </a:r>
            <a:r>
              <a:rPr lang="en-US" altLang="ja-JP" sz="1200" spc="0" dirty="0">
                <a:solidFill>
                  <a:schemeClr val="tx2"/>
                </a:solidFill>
              </a:rPr>
              <a:t>%</a:t>
            </a:r>
            <a:endParaRPr lang="en-JP" sz="1200" spc="0" dirty="0">
              <a:solidFill>
                <a:schemeClr val="tx2"/>
              </a:solidFill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5A72CAA0-FAC1-1548-A62F-884F7D76B3C4}"/>
              </a:ext>
            </a:extLst>
          </p:cNvPr>
          <p:cNvSpPr txBox="1">
            <a:spLocks/>
          </p:cNvSpPr>
          <p:nvPr/>
        </p:nvSpPr>
        <p:spPr>
          <a:xfrm>
            <a:off x="4346510" y="4538875"/>
            <a:ext cx="3498979" cy="5623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spc="0" dirty="0">
                <a:solidFill>
                  <a:srgbClr val="3FC862"/>
                </a:solidFill>
              </a:rPr>
              <a:t>+0.48</a:t>
            </a:r>
            <a:r>
              <a:rPr lang="en-US" altLang="ja-JP" sz="1600" spc="0" dirty="0">
                <a:solidFill>
                  <a:schemeClr val="tx2"/>
                </a:solidFill>
              </a:rPr>
              <a:t> </a:t>
            </a:r>
            <a:r>
              <a:rPr lang="en-US" altLang="ja-JP" sz="1200" spc="0" dirty="0">
                <a:solidFill>
                  <a:srgbClr val="454545"/>
                </a:solidFill>
                <a:latin typeface="Barlow"/>
                <a:cs typeface="+mn-cs"/>
              </a:rPr>
              <a:t>MoM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05B679B6-15E6-C34F-98D8-64AF7B588E47}"/>
              </a:ext>
            </a:extLst>
          </p:cNvPr>
          <p:cNvSpPr txBox="1">
            <a:spLocks/>
          </p:cNvSpPr>
          <p:nvPr/>
        </p:nvSpPr>
        <p:spPr>
          <a:xfrm>
            <a:off x="9570542" y="2461488"/>
            <a:ext cx="795696" cy="542760"/>
          </a:xfrm>
          <a:prstGeom prst="rect">
            <a:avLst/>
          </a:prstGeom>
          <a:blipFill rotWithShape="1">
            <a:blip r:embed="rId5"/>
            <a:stretch/>
          </a:blipFill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00" spc="0" dirty="0">
                <a:solidFill>
                  <a:schemeClr val="tx2"/>
                </a:solidFill>
              </a:rPr>
              <a:t/>
            </a:r>
            <a:endParaRPr lang="en-JP" sz="1000" spc="0" dirty="0">
              <a:solidFill>
                <a:schemeClr val="tx2"/>
              </a:solidFill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EAB4D418-3343-FC4E-9791-B6B8D548F156}"/>
              </a:ext>
            </a:extLst>
          </p:cNvPr>
          <p:cNvSpPr txBox="1">
            <a:spLocks/>
          </p:cNvSpPr>
          <p:nvPr/>
        </p:nvSpPr>
        <p:spPr>
          <a:xfrm>
            <a:off x="8218901" y="3151284"/>
            <a:ext cx="3498979" cy="38251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spc="0" dirty="0">
                <a:solidFill>
                  <a:schemeClr val="tx2"/>
                </a:solidFill>
              </a:rPr>
              <a:t>Bounce Rate</a:t>
            </a:r>
            <a:endParaRPr lang="en-JP" sz="1600" spc="0" dirty="0">
              <a:solidFill>
                <a:schemeClr val="tx2"/>
              </a:solidFill>
            </a:endParaRP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81339764-B5C2-024C-A87B-DED615775E45}"/>
              </a:ext>
            </a:extLst>
          </p:cNvPr>
          <p:cNvSpPr txBox="1">
            <a:spLocks/>
          </p:cNvSpPr>
          <p:nvPr/>
        </p:nvSpPr>
        <p:spPr>
          <a:xfrm>
            <a:off x="7356374" y="3600438"/>
            <a:ext cx="5224033" cy="79858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spc="0" dirty="0">
                <a:solidFill>
                  <a:schemeClr val="tx2"/>
                </a:solidFill>
              </a:rPr>
              <a:t>48.23</a:t>
            </a:r>
            <a:r>
              <a:rPr lang="en-US" altLang="ja-JP" sz="1200" spc="0" dirty="0">
                <a:solidFill>
                  <a:schemeClr val="tx2"/>
                </a:solidFill>
              </a:rPr>
              <a:t>%</a:t>
            </a:r>
            <a:endParaRPr lang="en-JP" sz="1200" spc="0" dirty="0">
              <a:solidFill>
                <a:schemeClr val="tx2"/>
              </a:solidFill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7A08A862-217D-5E44-AE7A-1C743DEDDA34}"/>
              </a:ext>
            </a:extLst>
          </p:cNvPr>
          <p:cNvSpPr txBox="1">
            <a:spLocks/>
          </p:cNvSpPr>
          <p:nvPr/>
        </p:nvSpPr>
        <p:spPr>
          <a:xfrm>
            <a:off x="8218901" y="4538875"/>
            <a:ext cx="3498979" cy="5623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spc="0" dirty="0">
                <a:solidFill>
                  <a:srgbClr val="3FC862"/>
                </a:solidFill>
              </a:rPr>
              <a:t>-11.5</a:t>
            </a:r>
            <a:r>
              <a:rPr lang="en-US" altLang="ja-JP" sz="1600" spc="0" dirty="0">
                <a:solidFill>
                  <a:schemeClr val="tx2"/>
                </a:solidFill>
              </a:rPr>
              <a:t> </a:t>
            </a:r>
            <a:r>
              <a:rPr lang="en-US" altLang="ja-JP" sz="1200" spc="0" dirty="0">
                <a:solidFill>
                  <a:srgbClr val="454545"/>
                </a:solidFill>
                <a:latin typeface="Barlow"/>
                <a:cs typeface="+mn-cs"/>
              </a:rPr>
              <a:t>MoM</a:t>
            </a:r>
            <a:endParaRPr lang="en-JP" sz="1600" spc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 descr="line-chart">
            <a:extLst>
              <a:ext uri="{FF2B5EF4-FFF2-40B4-BE49-F238E27FC236}">
                <a16:creationId xmlns:a16="http://schemas.microsoft.com/office/drawing/2014/main" id="{D85FE0C3-4C9B-4241-BC49-D84B07F599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279832"/>
              </p:ext>
            </p:extLst>
          </p:nvPr>
        </p:nvGraphicFramePr>
        <p:xfrm>
          <a:off x="122663" y="524107"/>
          <a:ext cx="7579036" cy="5776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 4" descr="comparisons">
            <a:extLst>
              <a:ext uri="{FF2B5EF4-FFF2-40B4-BE49-F238E27FC236}">
                <a16:creationId xmlns:a16="http://schemas.microsoft.com/office/drawing/2014/main" id="{305FAB4B-CE7C-9044-8F6A-EA51CAC0B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63586"/>
              </p:ext>
            </p:extLst>
          </p:nvPr>
        </p:nvGraphicFramePr>
        <p:xfrm>
          <a:off x="8017727" y="1457587"/>
          <a:ext cx="3936378" cy="957450"/>
        </p:xfrm>
        <a:graphic>
          <a:graphicData uri="http://schemas.openxmlformats.org/drawingml/2006/table">
            <a:tbl>
              <a:tblPr firstRow="1">
                <a:noFill/>
                <a:tableStyleId>{2D5ABB26-0587-4C30-8999-92F81FD0307C}</a:tableStyleId>
              </a:tblPr>
              <a:tblGrid>
                <a:gridCol w="1312126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312126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312126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2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2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>
                          <a:solidFill>
                            <a:schemeClr val="tx2"/>
                          </a:solidFill>
                        </a:rPr>
                        <a:t>Last Month</a:t>
                      </a:r>
                      <a:endParaRPr lang="en-US" sz="12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>
                          <a:solidFill>
                            <a:schemeClr val="tx2"/>
                          </a:solidFill>
                        </a:rPr>
                        <a:t>This Month</a:t>
                      </a:r>
                      <a:endParaRPr lang="en-US" sz="12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Users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62,708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53,121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New Users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58,691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49,206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115362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Session Duration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2:49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3:15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Bounce Rate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54.66%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48.23%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Conversions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1,547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1,689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solidFill>
                            <a:schemeClr val="tx2"/>
                          </a:solidFill>
                        </a:rPr>
                        <a:t>Conversion Rate</a:t>
                      </a:r>
                      <a:endParaRPr lang="en-US" sz="12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1.97%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2.47%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858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 descr="donut1">
            <a:extLst>
              <a:ext uri="{FF2B5EF4-FFF2-40B4-BE49-F238E27FC236}">
                <a16:creationId xmlns:a16="http://schemas.microsoft.com/office/drawing/2014/main" id="{A0C81ECA-3D1F-0C4C-87D0-77373B91BE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1592113"/>
              </p:ext>
            </p:extLst>
          </p:nvPr>
        </p:nvGraphicFramePr>
        <p:xfrm>
          <a:off x="1170878" y="1159727"/>
          <a:ext cx="4081348" cy="4538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 descr="donut2">
            <a:extLst>
              <a:ext uri="{FF2B5EF4-FFF2-40B4-BE49-F238E27FC236}">
                <a16:creationId xmlns:a16="http://schemas.microsoft.com/office/drawing/2014/main" id="{868B4F95-C9CA-C045-AF04-EA2ECCABD3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0612527"/>
              </p:ext>
            </p:extLst>
          </p:nvPr>
        </p:nvGraphicFramePr>
        <p:xfrm>
          <a:off x="6939774" y="1159726"/>
          <a:ext cx="4081348" cy="4538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275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26D1A2-CBF1-F84D-AA35-0C7C52135763}"/>
              </a:ext>
            </a:extLst>
          </p:cNvPr>
          <p:cNvSpPr txBox="1"/>
          <p:nvPr/>
        </p:nvSpPr>
        <p:spPr>
          <a:xfrm>
            <a:off x="122549" y="407023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Clicks are stabilizing, but conversion rates from ads need a boost</a:t>
            </a:r>
          </a:p>
        </p:txBody>
      </p:sp>
      <p:graphicFrame>
        <p:nvGraphicFramePr>
          <p:cNvPr id="4" name="Table 4" descr="comparisons">
            <a:extLst>
              <a:ext uri="{FF2B5EF4-FFF2-40B4-BE49-F238E27FC236}">
                <a16:creationId xmlns:a16="http://schemas.microsoft.com/office/drawing/2014/main" id="{ED2D5176-1221-AE40-AA1F-D5E46C31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520790"/>
              </p:ext>
            </p:extLst>
          </p:nvPr>
        </p:nvGraphicFramePr>
        <p:xfrm>
          <a:off x="122549" y="5155712"/>
          <a:ext cx="11946900" cy="1295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363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4062357306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3358567037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Impressions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Cost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Clicks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CTR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CPC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Conversions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Total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57191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$13878.17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9093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15.9%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153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0.53%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MoM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-3.9%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+13.5%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-0.9%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+3.1%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+14.4%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-66.7%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-61.8%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60424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YoY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+4385%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+115%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+2768%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-36.5%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+320%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+300%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+168%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902367"/>
                  </a:ext>
                </a:extLst>
              </a:tr>
            </a:tbl>
          </a:graphicData>
        </a:graphic>
      </p:graphicFrame>
      <p:graphicFrame>
        <p:nvGraphicFramePr>
          <p:cNvPr id="5" name="Chart 4" descr="chart1">
            <a:extLst>
              <a:ext uri="{FF2B5EF4-FFF2-40B4-BE49-F238E27FC236}">
                <a16:creationId xmlns:a16="http://schemas.microsoft.com/office/drawing/2014/main" id="{3627B871-4541-F648-A3B8-C7140BA313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2011580"/>
              </p:ext>
            </p:extLst>
          </p:nvPr>
        </p:nvGraphicFramePr>
        <p:xfrm>
          <a:off x="122549" y="868951"/>
          <a:ext cx="5973451" cy="4096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 descr="chart2">
            <a:extLst>
              <a:ext uri="{FF2B5EF4-FFF2-40B4-BE49-F238E27FC236}">
                <a16:creationId xmlns:a16="http://schemas.microsoft.com/office/drawing/2014/main" id="{9C27DA72-6B97-F344-9AAF-3A3660EABE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4337059"/>
              </p:ext>
            </p:extLst>
          </p:nvPr>
        </p:nvGraphicFramePr>
        <p:xfrm>
          <a:off x="6095999" y="868952"/>
          <a:ext cx="5973451" cy="4096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57281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26D1A2-CBF1-F84D-AA35-0C7C52135763}"/>
              </a:ext>
            </a:extLst>
          </p:cNvPr>
          <p:cNvSpPr txBox="1"/>
          <p:nvPr/>
        </p:nvSpPr>
        <p:spPr>
          <a:xfrm>
            <a:off x="122549" y="488046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Ad Performance by Campaign</a:t>
            </a:r>
          </a:p>
        </p:txBody>
      </p:sp>
      <p:graphicFrame>
        <p:nvGraphicFramePr>
          <p:cNvPr id="4" name="Table 4" descr="table1">
            <a:extLst>
              <a:ext uri="{FF2B5EF4-FFF2-40B4-BE49-F238E27FC236}">
                <a16:creationId xmlns:a16="http://schemas.microsoft.com/office/drawing/2014/main" id="{ED2D5176-1221-AE40-AA1F-D5E46C31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790401"/>
              </p:ext>
            </p:extLst>
          </p:nvPr>
        </p:nvGraphicFramePr>
        <p:xfrm>
          <a:off x="122549" y="1000401"/>
          <a:ext cx="11946900" cy="1295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363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4062357306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3358567037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Impressions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Cost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Clicks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CTR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CPC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Conversions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Hoodies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19,618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910.08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1,622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8.27%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0.56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YouTube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6,280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4,567.17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1,932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30.76%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2.36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60424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Tumbler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4,974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602.98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746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15.00%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0.81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90236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T-shirts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2,688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303.88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357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13.28%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0.85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Apparel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2,040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2,289.38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759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37.21%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3.02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7.14%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Tumbler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1,838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604.03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309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16.81%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1.95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Drinkware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1,592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684.81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312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19.60%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2.19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Bags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737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885.68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182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24.69%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4.87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Android Brand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168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43.81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22.02%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1.18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Office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106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55.61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16.98%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3.09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Accessories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207.35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33.33%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18.85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675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26D1A2-CBF1-F84D-AA35-0C7C52135763}"/>
              </a:ext>
            </a:extLst>
          </p:cNvPr>
          <p:cNvSpPr txBox="1"/>
          <p:nvPr/>
        </p:nvSpPr>
        <p:spPr>
          <a:xfrm>
            <a:off x="122549" y="488046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Ad Performance by Ad Group</a:t>
            </a:r>
          </a:p>
        </p:txBody>
      </p:sp>
      <p:graphicFrame>
        <p:nvGraphicFramePr>
          <p:cNvPr id="4" name="Table 4" descr="table1">
            <a:extLst>
              <a:ext uri="{FF2B5EF4-FFF2-40B4-BE49-F238E27FC236}">
                <a16:creationId xmlns:a16="http://schemas.microsoft.com/office/drawing/2014/main" id="{ED2D5176-1221-AE40-AA1F-D5E46C31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790401"/>
              </p:ext>
            </p:extLst>
          </p:nvPr>
        </p:nvGraphicFramePr>
        <p:xfrm>
          <a:off x="122549" y="1000401"/>
          <a:ext cx="11946900" cy="1295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363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4062357306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3358567037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Impressions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Cost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Clicks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CTR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CPC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Conversions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YouTube Brand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5,242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$3,041.63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1,645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31.38%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$1.85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Hoodies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4,417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$119.39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266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6.02%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$0.45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60424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Hoody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3,810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$109.47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241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6.33%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$0.45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90236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Sweatshirt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3,514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$72.30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160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4.55%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$0.45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Hoodies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3,293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$264.59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417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12.66%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$0.63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Shirts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3,055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$303.81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319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10.44%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$0.95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Hoody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2,989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$238.93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370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12.38%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$0.65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Tumbler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2,200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$198.46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327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14.86%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$0.61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AW - Apparel All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1,663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$1,805.35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640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38.48%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$2.82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8.33%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675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26D1A2-CBF1-F84D-AA35-0C7C52135763}"/>
              </a:ext>
            </a:extLst>
          </p:cNvPr>
          <p:cNvSpPr txBox="1"/>
          <p:nvPr/>
        </p:nvSpPr>
        <p:spPr>
          <a:xfrm>
            <a:off x="122549" y="488046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Ad Performance by Device</a:t>
            </a:r>
          </a:p>
        </p:txBody>
      </p:sp>
      <p:graphicFrame>
        <p:nvGraphicFramePr>
          <p:cNvPr id="4" name="Table 4" descr="table1">
            <a:extLst>
              <a:ext uri="{FF2B5EF4-FFF2-40B4-BE49-F238E27FC236}">
                <a16:creationId xmlns:a16="http://schemas.microsoft.com/office/drawing/2014/main" id="{ED2D5176-1221-AE40-AA1F-D5E46C31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790401"/>
              </p:ext>
            </p:extLst>
          </p:nvPr>
        </p:nvGraphicFramePr>
        <p:xfrm>
          <a:off x="122549" y="1000401"/>
          <a:ext cx="11946900" cy="1295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363">
                  <a:extLst>
                    <a:ext uri="{9D8B030D-6E8A-4147-A177-3AD203B41FA5}">
                      <a16:colId xmlns:a16="http://schemas.microsoft.com/office/drawing/2014/main" val="9229576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1897118114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4062357306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3358567037"/>
                    </a:ext>
                  </a:extLst>
                </a:gridCol>
                <a:gridCol w="1493363">
                  <a:extLst>
                    <a:ext uri="{9D8B030D-6E8A-4147-A177-3AD203B41FA5}">
                      <a16:colId xmlns:a16="http://schemas.microsoft.com/office/drawing/2014/main" val="2919975790"/>
                    </a:ext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  <a:gridCol w="1493363">
                  <a:extLst>
                    <a:ext uri="{9D8B030D-6E8A-4147-A177-3AD203B41FA5}"/>
                  </a:extLst>
                </a:gridCol>
              </a:tblGrid>
              <a:tr h="297140"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/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Impressions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Cost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Clicks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CTR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CPC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Conversions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>
                          <a:solidFill>
                            <a:schemeClr val="tx2"/>
                          </a:solidFill>
                        </a:rPr>
                        <a:t>CVR</a:t>
                      </a:r>
                      <a:endParaRPr lang="en-US" sz="14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91657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mobile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43,021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$8,959.98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6,659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15.48%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$1.35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0.00%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214870"/>
                  </a:ext>
                </a:extLst>
              </a:tr>
              <a:tr h="330155"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desktop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10,507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$4,009.69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1,976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18.81%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$2.03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solidFill>
                            <a:schemeClr val="tx2"/>
                          </a:solidFill>
                        </a:rPr>
                        <a:t>4.30%</a:t>
                      </a:r>
                      <a:endParaRPr lang="en-US" sz="14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60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67530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Barlow, Meiryo">
      <a:majorFont>
        <a:latin typeface="Barlow SemiBold"/>
        <a:ea typeface="Meiryo"/>
        <a:cs typeface=""/>
      </a:majorFont>
      <a:minorFont>
        <a:latin typeface="Barlow"/>
        <a:ea typeface="Meiryo"/>
        <a:cs typeface="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{5D7D80DB-0DF3-A04A-81D1-3999515D543F}tf16401369</Template>
  <TotalTime>2266</TotalTime>
  <Words>103</Words>
  <Application>Microsoft Macintosh PowerPoint</Application>
  <PresentationFormat>ワイド画面</PresentationFormat>
  <Paragraphs>24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Barlow</vt:lpstr>
      <vt:lpstr>Barlow SemiBold</vt:lpstr>
      <vt:lpstr>Calibri</vt:lpstr>
      <vt:lpstr>Rockwell</vt:lpstr>
      <vt:lpstr>Wingdings</vt:lpstr>
      <vt:lpstr>Atlas</vt:lpstr>
      <vt:lpstr> {client} {report-title}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カスタムレポート</dc:title>
  <dc:creator>Microsoft Office User</dc:creator>
  <cp:lastModifiedBy>Microsoft Office User</cp:lastModifiedBy>
  <cp:revision>161</cp:revision>
  <dcterms:created xsi:type="dcterms:W3CDTF">2020-06-03T07:59:33Z</dcterms:created>
  <dcterms:modified xsi:type="dcterms:W3CDTF">2021-06-11T08:44:30Z</dcterms:modified>
</cp:coreProperties>
</file>