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slides/slide2.xml" ContentType="application/vnd.openxmlformats-officedocument.presentationml.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slides/slide3.xml" ContentType="application/vnd.openxmlformats-officedocument.presentationml.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12"/>
    <p:sldId id="257" r:id="rId13"/>
    <p:sldId id="258" r:id="rId14"/>
    <p:sldId id="259" r:id="rId15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/>
    <p:restoredTop sz="84421"/>
  </p:normalViewPr>
  <p:slideViewPr>
    <p:cSldViewPr snapToGrid="0" snapToObjects="1">
      <p:cViewPr varScale="1">
        <p:scale>
          <a:sx n="110" d="100"/>
          <a:sy n="110" d="100"/>
        </p:scale>
        <p:origin x="1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presProps" Target="presProps.xml"/><Relationship Id="rId7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Relationship Id="rId12" Type="http://schemas.openxmlformats.org/officeDocument/2006/relationships/slide" Target="/ppt/slides/slide1.xml"/><Relationship Id="rId13" Type="http://schemas.openxmlformats.org/officeDocument/2006/relationships/slide" Target="/ppt/slides/slide2.xml"/><Relationship Id="rId14" Type="http://schemas.openxmlformats.org/officeDocument/2006/relationships/slide" Target="/ppt/slides/slide3.xml"/><Relationship Id="rId15" Type="http://schemas.openxmlformats.org/officeDocument/2006/relationships/slide" Target="/ppt/slides/slide4.xml"/></Relationships>
</file>

<file path=ppt/charts/_rels/chart5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5.xml"/><Relationship Id="rId1" Type="http://schemas.microsoft.com/office/2011/relationships/chartStyle" Target="/ppt/charts/style5.xml"/></Relationships>
</file>

<file path=ppt/charts/_rels/chart6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6.xml"/><Relationship Id="rId1" Type="http://schemas.microsoft.com/office/2011/relationships/chartStyle" Target="/ppt/charts/style6.xml"/></Relationships>
</file>

<file path=ppt/charts/_rels/chart7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3.xlsx"/><Relationship Id="rId2" Type="http://schemas.microsoft.com/office/2011/relationships/chartColorStyle" Target="/ppt/charts/colors7.xml"/><Relationship Id="rId1" Type="http://schemas.microsoft.com/office/2011/relationships/chartStyle" Target="/ppt/charts/style7.xml"/></Relationships>
</file>

<file path=ppt/charts/_rels/chart8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4.xlsx"/><Relationship Id="rId2" Type="http://schemas.microsoft.com/office/2011/relationships/chartColorStyle" Target="/ppt/charts/colors8.xml"/><Relationship Id="rId1" Type="http://schemas.microsoft.com/office/2011/relationships/chartStyle" Target="/ppt/charts/style8.xml"/></Relationships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5">
                  <a:shade val="76000"/>
                </a:schemeClr>
              </a:solidFill>
              <a:ln w="9525">
                <a:solidFill>
                  <a:schemeClr val="accent5">
                    <a:shade val="76000"/>
                  </a:schemeClr>
                </a:solidFill>
              </a:ln>
              <a:effectLst/>
            </c:spPr>
          </c:marker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0-39D1-5945-BD5D-73EAB3989C09}"/>
              </c:ext>
            </c:extLst>
            <c:marker>
              <c:symbol val="circle"/>
              <c:size val="9"/>
              <c:spPr>
                <a:solidFill>
                  <a:srgbClr val="FF9900"/>
                </a:solidFill>
                <a:ln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</c:marker>
          </c:dPt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ln w="28575" cap="rnd">
              <a:solidFill>
                <a:schemeClr val="accent5">
                  <a:tint val="77000"/>
                </a:schemeClr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accent5">
                  <a:tint val="77000"/>
                </a:schemeClr>
              </a:solidFill>
              <a:ln w="9525">
                <a:solidFill>
                  <a:schemeClr val="accent5">
                    <a:tint val="77000"/>
                  </a:schemeClr>
                </a:solidFill>
              </a:ln>
              <a:effectLst/>
            </c:spPr>
          </c:marker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1-39D1-5945-BD5D-73EAB3989C09}"/>
              </c:ext>
            </c:extLst>
            <c:marker>
              <c:symbol val="square"/>
              <c:size val="9"/>
              <c:spPr>
                <a:solidFill>
                  <a:srgbClr val="99CC00"/>
                </a:solidFill>
                <a:ln w="9525" cap="flat" cmpd="sng">
                  <a:solidFill>
                    <a:srgbClr val="66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</c:marker>
          </c:dPt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11"/>
            <c:invertIfNegative val="1"/>
            <c:bubble3D val="0"/>
            <c:spPr>
              <a:solidFill>
                <a:srgbClr val="FF9900"/>
              </a:solidFill>
              <a:ln w="1270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35-0844-AAB5-FAF2C12CF28E}"/>
              </c:ext>
            </c:extLst>
          </c:dPt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604223"/>
        <c:axId val="612392015"/>
      </c:bar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Browser share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 w="1270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6"/>
                <c:pt idx="0">
                  <c:v>Chrome</c:v>
                </c:pt>
                <c:pt idx="1">
                  <c:v>Safari</c:v>
                </c:pt>
                <c:pt idx="2">
                  <c:v>Firefox</c:v>
                </c:pt>
                <c:pt idx="3">
                  <c:v>Samsung Internet</c:v>
                </c:pt>
                <c:pt idx="4">
                  <c:v>Edge Legacy</c:v>
                </c:pt>
                <c:pt idx="5">
                  <c:v>UC Browser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63.91</c:v>
                </c:pt>
                <c:pt idx="1">
                  <c:v>18.2</c:v>
                </c:pt>
                <c:pt idx="2">
                  <c:v>4.39</c:v>
                </c:pt>
                <c:pt idx="3">
                  <c:v>3.28</c:v>
                </c:pt>
                <c:pt idx="4">
                  <c:v>2.13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Generation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5">
                  <a:shade val="65000"/>
                </a:schemeClr>
              </a:solidFill>
              <a:ln w="9525">
                <a:solidFill>
                  <a:schemeClr val="accent5">
                    <a:shade val="65000"/>
                  </a:schemeClr>
                </a:solidFill>
              </a:ln>
              <a:effectLst/>
            </c:spPr>
          </c:marker>
          <c:dPt>
            <c:idx val="0"/>
            <c:marker>
              <c:symbol val="circle"/>
              <c:size val="7"/>
              <c:spPr>
                <a:solidFill>
                  <a:schemeClr val="accent5">
                    <a:shade val="65000"/>
                  </a:schemeClr>
                </a:solidFill>
                <a:ln w="9525">
                  <a:solidFill>
                    <a:schemeClr val="accent5">
                      <a:shade val="65000"/>
                    </a:schemeClr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marker>
              <c:symbol val="circle"/>
              <c:size val="7"/>
              <c:spPr>
                <a:solidFill>
                  <a:schemeClr val="accent5">
                    <a:shade val="65000"/>
                  </a:schemeClr>
                </a:solidFill>
                <a:ln w="9525">
                  <a:solidFill>
                    <a:schemeClr val="accent5">
                      <a:shade val="65000"/>
                    </a:schemeClr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marker>
              <c:symbol val="circle"/>
              <c:size val="7"/>
              <c:spPr>
                <a:solidFill>
                  <a:schemeClr val="accent5">
                    <a:shade val="65000"/>
                  </a:schemeClr>
                </a:solidFill>
                <a:ln w="9525">
                  <a:solidFill>
                    <a:schemeClr val="accent5">
                      <a:shade val="65000"/>
                    </a:schemeClr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marker>
              <c:symbol val="circle"/>
              <c:size val="7"/>
              <c:spPr>
                <a:solidFill>
                  <a:schemeClr val="accent5">
                    <a:shade val="65000"/>
                  </a:schemeClr>
                </a:solidFill>
                <a:ln w="9525">
                  <a:solidFill>
                    <a:schemeClr val="accent5">
                      <a:shade val="65000"/>
                    </a:schemeClr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8-FC2B-C04F-BFB6-31943013C43E}"/>
              </c:ext>
            </c:extLst>
            <c:marker>
              <c:symbol val="circle"/>
              <c:size val="7"/>
              <c:spPr>
                <a:solidFill>
                  <a:srgbClr val="FF9900"/>
                </a:solidFill>
                <a:ln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</c:marker>
          </c:dPt>
          <c:xVal>
            <c:numRef>
              <c:f>Sheet1!$A$2:$A$5</c:f>
              <c:numCache>
                <c:formatCode>General</c:formatCode>
                <c:ptCount val="10"/>
                <c:pt idx="0">
                  <c:v>150</c:v>
                </c:pt>
                <c:pt idx="1">
                  <c:v>156.2</c:v>
                </c:pt>
                <c:pt idx="2">
                  <c:v>153.7</c:v>
                </c:pt>
                <c:pt idx="3">
                  <c:v>155.7</c:v>
                </c:pt>
                <c:pt idx="4">
                  <c:v>160.5</c:v>
                </c:pt>
                <c:pt idx="5">
                  <c:v>163</c:v>
                </c:pt>
                <c:pt idx="6">
                  <c:v>171.8</c:v>
                </c:pt>
                <c:pt idx="7">
                  <c:v>166.9</c:v>
                </c:pt>
                <c:pt idx="8">
                  <c:v>175.6</c:v>
                </c:pt>
                <c:pt idx="9">
                  <c:v>176.5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10"/>
                <c:pt idx="0">
                  <c:v>60.7</c:v>
                </c:pt>
                <c:pt idx="1">
                  <c:v>67.3</c:v>
                </c:pt>
                <c:pt idx="2">
                  <c:v>68.8</c:v>
                </c:pt>
                <c:pt idx="3">
                  <c:v>83.1</c:v>
                </c:pt>
                <c:pt idx="4">
                  <c:v>88.8</c:v>
                </c:pt>
                <c:pt idx="5">
                  <c:v>90</c:v>
                </c:pt>
                <c:pt idx="6">
                  <c:v>100.2</c:v>
                </c:pt>
                <c:pt idx="7">
                  <c:v>96.5</c:v>
                </c:pt>
                <c:pt idx="8">
                  <c:v>115.1</c:v>
                </c:pt>
                <c:pt idx="9">
                  <c:v>114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Previous Generation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5">
                  <a:tint val="65000"/>
                </a:schemeClr>
              </a:solidFill>
              <a:ln w="9525">
                <a:solidFill>
                  <a:schemeClr val="accent5">
                    <a:tint val="65000"/>
                  </a:schemeClr>
                </a:solidFill>
              </a:ln>
              <a:effectLst/>
            </c:spPr>
          </c:marker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9-FC2B-C04F-BFB6-31943013C43E}"/>
              </c:ext>
            </c:extLst>
            <c:marker>
              <c:symbol val="circle"/>
              <c:size val="7"/>
              <c:spPr>
                <a:solidFill>
                  <a:srgbClr val="99CC00"/>
                </a:solidFill>
                <a:ln w="9525" cap="flat" cmpd="sng">
                  <a:solidFill>
                    <a:srgbClr val="66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</c:marker>
          </c:dPt>
          <c:xVal>
            <c:numRef>
              <c:f>Sheet1!$C$2:$C$5</c:f>
              <c:numCache>
                <c:formatCode>General</c:formatCode>
                <c:ptCount val="10"/>
                <c:pt idx="0">
                  <c:v>153.3</c:v>
                </c:pt>
                <c:pt idx="1">
                  <c:v>155.6</c:v>
                </c:pt>
                <c:pt idx="2">
                  <c:v>151.7</c:v>
                </c:pt>
                <c:pt idx="3">
                  <c:v>159.2</c:v>
                </c:pt>
                <c:pt idx="4">
                  <c:v>163.2</c:v>
                </c:pt>
                <c:pt idx="5">
                  <c:v>160.6</c:v>
                </c:pt>
                <c:pt idx="6">
                  <c:v>167.6</c:v>
                </c:pt>
                <c:pt idx="7">
                  <c:v>173.2</c:v>
                </c:pt>
                <c:pt idx="8">
                  <c:v>177.3</c:v>
                </c:pt>
                <c:pt idx="9">
                  <c:v>172.9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10"/>
                <c:pt idx="0">
                  <c:v>45</c:v>
                </c:pt>
                <c:pt idx="1">
                  <c:v>58.2</c:v>
                </c:pt>
                <c:pt idx="2">
                  <c:v>48.7</c:v>
                </c:pt>
                <c:pt idx="3">
                  <c:v>65.2</c:v>
                </c:pt>
                <c:pt idx="4">
                  <c:v>71.1</c:v>
                </c:pt>
                <c:pt idx="5">
                  <c:v>65.3</c:v>
                </c:pt>
                <c:pt idx="6">
                  <c:v>70.8</c:v>
                </c:pt>
                <c:pt idx="7">
                  <c:v>84.4</c:v>
                </c:pt>
                <c:pt idx="8">
                  <c:v>87.2</c:v>
                </c:pt>
                <c:pt idx="9">
                  <c:v>99.1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E4-5140-8213-A9D37E304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8453375"/>
        <c:axId val="1598451727"/>
      </c:scatterChart>
      <c:valAx>
        <c:axId val="1598451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98453375"/>
        <c:crosses val="autoZero"/>
        <c:crossBetween val="midCat"/>
      </c:valAx>
      <c:valAx>
        <c:axId val="15984533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Length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984517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5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4.xml"/><Relationship Id="rId1" Type="http://schemas.openxmlformats.org/officeDocument/2006/relationships/notesMaster" Target="../notesMasters/notesMaster1.xml"/></Relationship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014480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3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91621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4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6850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5.xml"/><Relationship Id="rId2" Type="http://schemas.openxmlformats.org/officeDocument/2006/relationships/notesSlide" Target="/ppt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6.xml"/><Relationship Id="rId2" Type="http://schemas.openxmlformats.org/officeDocument/2006/relationships/notesSlide" Target="/ppt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7.xml"/><Relationship Id="rId2" Type="http://schemas.openxmlformats.org/officeDocument/2006/relationships/notesSlide" Target="/ppt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8.xml"/><Relationship Id="rId2" Type="http://schemas.openxmlformats.org/officeDocument/2006/relationships/notesSlide" Target="/ppt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439763" y="60159"/>
            <a:ext cx="3680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Chart data point styles</a:t>
            </a:r>
          </a:p>
        </p:txBody>
      </p:sp>
      <p:graphicFrame>
        <p:nvGraphicFramePr>
          <p:cNvPr id="4" name="Chart 3" descr="my-lin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070905"/>
              </p:ext>
            </p:extLst>
          </p:nvPr>
        </p:nvGraphicFramePr>
        <p:xfrm>
          <a:off x="72193" y="398712"/>
          <a:ext cx="8173480" cy="5953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658225" y="2936081"/>
            <a:ext cx="3461582" cy="779392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You can specify styles for individual data points to make them stand out.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ba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2771650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A8D453D8-3F13-C541-89B3-59AD674FB28D}"/>
              </a:ext>
            </a:extLst>
          </p:cNvPr>
          <p:cNvSpPr/>
          <p:nvPr/>
        </p:nvSpPr>
        <p:spPr>
          <a:xfrm>
            <a:off x="8658225" y="2936081"/>
            <a:ext cx="3461582" cy="779392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You can specify styles for individual data points to make them stand out.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39DE8125-87D8-FE45-BB96-ED1C92E16883}"/>
              </a:ext>
            </a:extLst>
          </p:cNvPr>
          <p:cNvSpPr txBox="1"/>
          <p:nvPr/>
        </p:nvSpPr>
        <p:spPr>
          <a:xfrm>
            <a:off x="8439763" y="60159"/>
            <a:ext cx="3680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Chart data point styles</a:t>
            </a:r>
          </a:p>
        </p:txBody>
      </p:sp>
    </p:spTree>
    <p:extLst>
      <p:ext uri="{BB962C8B-B14F-4D97-AF65-F5344CB8AC3E}">
        <p14:creationId xmlns:p14="http://schemas.microsoft.com/office/powerpoint/2010/main" val="88816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pi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208543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9BC05ED2-6DD1-434F-B815-BC8C25A63D2F}"/>
              </a:ext>
            </a:extLst>
          </p:cNvPr>
          <p:cNvSpPr/>
          <p:nvPr/>
        </p:nvSpPr>
        <p:spPr>
          <a:xfrm>
            <a:off x="8658225" y="2936081"/>
            <a:ext cx="3461582" cy="779392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You can specify styles for individual data points to make them stand out.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59B7292D-CDF2-094F-898D-BEC665F03FEB}"/>
              </a:ext>
            </a:extLst>
          </p:cNvPr>
          <p:cNvSpPr txBox="1"/>
          <p:nvPr/>
        </p:nvSpPr>
        <p:spPr>
          <a:xfrm>
            <a:off x="8439763" y="60159"/>
            <a:ext cx="3680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Chart data point styles</a:t>
            </a:r>
          </a:p>
        </p:txBody>
      </p:sp>
    </p:spTree>
    <p:extLst>
      <p:ext uri="{BB962C8B-B14F-4D97-AF65-F5344CB8AC3E}">
        <p14:creationId xmlns:p14="http://schemas.microsoft.com/office/powerpoint/2010/main" val="23962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scatte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170724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82CAAAD9-BF24-1744-A78C-40902C036074}"/>
              </a:ext>
            </a:extLst>
          </p:cNvPr>
          <p:cNvSpPr/>
          <p:nvPr/>
        </p:nvSpPr>
        <p:spPr>
          <a:xfrm>
            <a:off x="8658225" y="2936081"/>
            <a:ext cx="3461582" cy="779392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You can specify styles for individual data points to make them stand out.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BC992A50-0C0B-A24C-B3D8-28F4B819BB0A}"/>
              </a:ext>
            </a:extLst>
          </p:cNvPr>
          <p:cNvSpPr txBox="1"/>
          <p:nvPr/>
        </p:nvSpPr>
        <p:spPr>
          <a:xfrm>
            <a:off x="8439763" y="60159"/>
            <a:ext cx="3680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Chart data point styles</a:t>
            </a:r>
          </a:p>
        </p:txBody>
      </p:sp>
    </p:spTree>
    <p:extLst>
      <p:ext uri="{BB962C8B-B14F-4D97-AF65-F5344CB8AC3E}">
        <p14:creationId xmlns:p14="http://schemas.microsoft.com/office/powerpoint/2010/main" val="323729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90</Words>
  <Application>Microsoft Macintosh PowerPoint</Application>
  <PresentationFormat>ワイド画面</PresentationFormat>
  <Paragraphs>14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Noto Sans CJK JP Regular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220</cp:revision>
  <dcterms:created xsi:type="dcterms:W3CDTF">2020-02-20T07:49:28Z</dcterms:created>
  <dcterms:modified xsi:type="dcterms:W3CDTF">2021-06-11T08:38:19Z</dcterms:modified>
</cp:coreProperties>
</file>