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colors2.xml" ContentType="application/vnd.ms-office.chartcolorstyle+xml"/>
  <Override PartName="/ppt/charts/style2.xml" ContentType="application/vnd.ms-office.chartstyle+xml"/>
  <Override PartName="/ppt/slides/slide3.xml" ContentType="application/vnd.openxmlformats-officedocument.presentationml.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colors3.xml" ContentType="application/vnd.ms-office.chartcolorstyle+xml"/>
  <Override PartName="/ppt/charts/style3.xml" ContentType="application/vnd.ms-office.chartstyle+xml"/>
  <Override PartName="/ppt/slides/slide4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colors4.xml" ContentType="application/vnd.ms-office.chartcolorstyle+xml"/>
  <Override PartName="/ppt/charts/style4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10"/>
    <p:sldId id="257" r:id="rId11"/>
    <p:sldId id="258" r:id="rId12"/>
    <p:sldId id="259" r:id="rId13"/>
    <p:sldId id="260" r:id="rId14"/>
  </p:sldIdLst>
  <p:sldSz cx="12192000" cy="6858000"/>
  <p:notesSz cx="6858000" cy="9144000"/>
  <p:defaultTextStyle>
    <a:defPPr>
      <a:defRPr lang="en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6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CD7"/>
    <a:srgbClr val="D8D9E4"/>
    <a:srgbClr val="EBF0FF"/>
    <a:srgbClr val="85B8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51"/>
    <p:restoredTop sz="84418"/>
  </p:normalViewPr>
  <p:slideViewPr>
    <p:cSldViewPr snapToGrid="0" snapToObjects="1">
      <p:cViewPr varScale="1">
        <p:scale>
          <a:sx n="110" d="100"/>
          <a:sy n="110" d="100"/>
        </p:scale>
        <p:origin x="176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8" Type="http://schemas.openxmlformats.org/officeDocument/2006/relationships/theme" Target="theme/theme1.xml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Relationship Id="rId10" Type="http://schemas.openxmlformats.org/officeDocument/2006/relationships/slide" Target="/ppt/slides/slide1.xml"/><Relationship Id="rId11" Type="http://schemas.openxmlformats.org/officeDocument/2006/relationships/slide" Target="/ppt/slides/slide2.xml"/><Relationship Id="rId12" Type="http://schemas.openxmlformats.org/officeDocument/2006/relationships/slide" Target="/ppt/slides/slide3.xml"/><Relationship Id="rId13" Type="http://schemas.openxmlformats.org/officeDocument/2006/relationships/slide" Target="/ppt/slides/slide4.xml"/><Relationship Id="rId14" Type="http://schemas.openxmlformats.org/officeDocument/2006/relationships/slide" Target="/ppt/slides/slide5.xml"/></Relationships>
</file>

<file path=ppt/charts/_rels/chart2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1.xlsx"/><Relationship Id="rId2" Type="http://schemas.microsoft.com/office/2011/relationships/chartColorStyle" Target="/ppt/charts/colors2.xml"/><Relationship Id="rId1" Type="http://schemas.microsoft.com/office/2011/relationships/chartStyle" Target="/ppt/charts/style2.xml"/></Relationships>
</file>

<file path=ppt/charts/_rels/chart3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2.xlsx"/><Relationship Id="rId2" Type="http://schemas.microsoft.com/office/2011/relationships/chartColorStyle" Target="/ppt/charts/colors3.xml"/><Relationship Id="rId1" Type="http://schemas.microsoft.com/office/2011/relationships/chartStyle" Target="/ppt/charts/style3.xml"/></Relationships>
</file>

<file path=ppt/charts/_rels/chart4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3.xlsx"/><Relationship Id="rId2" Type="http://schemas.microsoft.com/office/2011/relationships/chartColorStyle" Target="/ppt/charts/colors4.xml"/><Relationship Id="rId1" Type="http://schemas.microsoft.com/office/2011/relationships/chartStyle" Target="/ppt/charts/style4.xml"/></Relationships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pPr>
            <a:r>
              <a:rPr 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ユーザ登録数（メインプロダクト）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パターンA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Sheet1!$A$2:$A$5</c:f>
              <c:strCache>
                <c:ptCount val="12"/>
                <c:pt idx="0">
                  <c:v>2020/1</c:v>
                </c:pt>
                <c:pt idx="1">
                  <c:v>2020/2</c:v>
                </c:pt>
                <c:pt idx="2">
                  <c:v>2020/3</c:v>
                </c:pt>
                <c:pt idx="3">
                  <c:v>2020/4</c:v>
                </c:pt>
                <c:pt idx="4">
                  <c:v>2020/5</c:v>
                </c:pt>
                <c:pt idx="5">
                  <c:v>2020/6</c:v>
                </c:pt>
                <c:pt idx="6">
                  <c:v>2020/7</c:v>
                </c:pt>
                <c:pt idx="7">
                  <c:v>2020/8</c:v>
                </c:pt>
                <c:pt idx="8">
                  <c:v>2020/9</c:v>
                </c:pt>
                <c:pt idx="9">
                  <c:v>2020/10</c:v>
                </c:pt>
                <c:pt idx="10">
                  <c:v>2020/11</c:v>
                </c:pt>
                <c:pt idx="11">
                  <c:v>2020/12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12"/>
                <c:pt idx="0">
                  <c:v>50</c:v>
                </c:pt>
                <c:pt idx="1">
                  <c:v>60</c:v>
                </c:pt>
                <c:pt idx="2">
                  <c:v>71</c:v>
                </c:pt>
                <c:pt idx="3">
                  <c:v>75</c:v>
                </c:pt>
                <c:pt idx="4">
                  <c:v>91</c:v>
                </c:pt>
                <c:pt idx="5">
                  <c:v>123</c:v>
                </c:pt>
                <c:pt idx="6">
                  <c:v>135</c:v>
                </c:pt>
                <c:pt idx="7">
                  <c:v>138</c:v>
                </c:pt>
                <c:pt idx="8">
                  <c:v>140</c:v>
                </c:pt>
                <c:pt idx="9">
                  <c:v>176</c:v>
                </c:pt>
                <c:pt idx="10">
                  <c:v>187</c:v>
                </c:pt>
                <c:pt idx="11">
                  <c:v>184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304-774E-923F-6BAF37A476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パターンB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Sheet1!$A$2:$A$5</c:f>
              <c:strCache>
                <c:ptCount val="12"/>
                <c:pt idx="0">
                  <c:v>2020/1</c:v>
                </c:pt>
                <c:pt idx="1">
                  <c:v>2020/2</c:v>
                </c:pt>
                <c:pt idx="2">
                  <c:v>2020/3</c:v>
                </c:pt>
                <c:pt idx="3">
                  <c:v>2020/4</c:v>
                </c:pt>
                <c:pt idx="4">
                  <c:v>2020/5</c:v>
                </c:pt>
                <c:pt idx="5">
                  <c:v>2020/6</c:v>
                </c:pt>
                <c:pt idx="6">
                  <c:v>2020/7</c:v>
                </c:pt>
                <c:pt idx="7">
                  <c:v>2020/8</c:v>
                </c:pt>
                <c:pt idx="8">
                  <c:v>2020/9</c:v>
                </c:pt>
                <c:pt idx="9">
                  <c:v>2020/10</c:v>
                </c:pt>
                <c:pt idx="10">
                  <c:v>2020/11</c:v>
                </c:pt>
                <c:pt idx="11">
                  <c:v>2020/12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12"/>
                <c:pt idx="0">
                  <c:v>62</c:v>
                </c:pt>
                <c:pt idx="1">
                  <c:v>55</c:v>
                </c:pt>
                <c:pt idx="2">
                  <c:v>60</c:v>
                </c:pt>
                <c:pt idx="3">
                  <c:v>91</c:v>
                </c:pt>
                <c:pt idx="4">
                  <c:v>89</c:v>
                </c:pt>
                <c:pt idx="5">
                  <c:v>106</c:v>
                </c:pt>
                <c:pt idx="6">
                  <c:v>103</c:v>
                </c:pt>
                <c:pt idx="7">
                  <c:v>125</c:v>
                </c:pt>
                <c:pt idx="8">
                  <c:v>126</c:v>
                </c:pt>
                <c:pt idx="9">
                  <c:v>138</c:v>
                </c:pt>
                <c:pt idx="10">
                  <c:v>145</c:v>
                </c:pt>
                <c:pt idx="11">
                  <c:v>139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304-774E-923F-6BAF37A476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7322447"/>
        <c:axId val="1067324095"/>
      </c:lineChart>
      <c:catAx>
        <c:axId val="10673224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pPr>
            <a:endParaRPr lang="ja-JP"/>
          </a:p>
        </c:txPr>
        <c:crossAx val="1067324095"/>
        <c:crosses val="autoZero"/>
        <c:auto val="1"/>
        <c:lblAlgn val="ctr"/>
        <c:lblOffset val="100"/>
        <c:noMultiLvlLbl val="0"/>
      </c:catAx>
      <c:valAx>
        <c:axId val="1067324095"/>
        <c:scaling>
          <c:orientation val="minMax"/>
          <c:min val="0"/>
          <c:max val="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0673224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pPr>
            <a:r>
              <a:rPr 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ユーザ登録数（オプションプロダクト）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パターンA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Sheet1!$A$2:$A$5</c:f>
              <c:strCache>
                <c:ptCount val="12"/>
                <c:pt idx="0">
                  <c:v>2020/1</c:v>
                </c:pt>
                <c:pt idx="1">
                  <c:v>2020/2</c:v>
                </c:pt>
                <c:pt idx="2">
                  <c:v>2020/3</c:v>
                </c:pt>
                <c:pt idx="3">
                  <c:v>2020/4</c:v>
                </c:pt>
                <c:pt idx="4">
                  <c:v>2020/5</c:v>
                </c:pt>
                <c:pt idx="5">
                  <c:v>2020/6</c:v>
                </c:pt>
                <c:pt idx="6">
                  <c:v>2020/7</c:v>
                </c:pt>
                <c:pt idx="7">
                  <c:v>2020/8</c:v>
                </c:pt>
                <c:pt idx="8">
                  <c:v>2020/9</c:v>
                </c:pt>
                <c:pt idx="9">
                  <c:v>2020/10</c:v>
                </c:pt>
                <c:pt idx="10">
                  <c:v>2020/11</c:v>
                </c:pt>
                <c:pt idx="11">
                  <c:v>2020/12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12"/>
                <c:pt idx="0">
                  <c:v>20</c:v>
                </c:pt>
                <c:pt idx="1">
                  <c:v>20</c:v>
                </c:pt>
                <c:pt idx="2">
                  <c:v>32</c:v>
                </c:pt>
                <c:pt idx="3">
                  <c:v>53</c:v>
                </c:pt>
                <c:pt idx="4">
                  <c:v>58</c:v>
                </c:pt>
                <c:pt idx="5">
                  <c:v>71</c:v>
                </c:pt>
                <c:pt idx="6">
                  <c:v>65</c:v>
                </c:pt>
                <c:pt idx="7">
                  <c:v>65</c:v>
                </c:pt>
                <c:pt idx="8">
                  <c:v>98</c:v>
                </c:pt>
                <c:pt idx="9">
                  <c:v>99</c:v>
                </c:pt>
                <c:pt idx="10">
                  <c:v>99</c:v>
                </c:pt>
                <c:pt idx="11">
                  <c:v>120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304-774E-923F-6BAF37A476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パターンB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Sheet1!$A$2:$A$5</c:f>
              <c:strCache>
                <c:ptCount val="12"/>
                <c:pt idx="0">
                  <c:v>2020/1</c:v>
                </c:pt>
                <c:pt idx="1">
                  <c:v>2020/2</c:v>
                </c:pt>
                <c:pt idx="2">
                  <c:v>2020/3</c:v>
                </c:pt>
                <c:pt idx="3">
                  <c:v>2020/4</c:v>
                </c:pt>
                <c:pt idx="4">
                  <c:v>2020/5</c:v>
                </c:pt>
                <c:pt idx="5">
                  <c:v>2020/6</c:v>
                </c:pt>
                <c:pt idx="6">
                  <c:v>2020/7</c:v>
                </c:pt>
                <c:pt idx="7">
                  <c:v>2020/8</c:v>
                </c:pt>
                <c:pt idx="8">
                  <c:v>2020/9</c:v>
                </c:pt>
                <c:pt idx="9">
                  <c:v>2020/10</c:v>
                </c:pt>
                <c:pt idx="10">
                  <c:v>2020/11</c:v>
                </c:pt>
                <c:pt idx="11">
                  <c:v>2020/12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12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23</c:v>
                </c:pt>
                <c:pt idx="4">
                  <c:v>33</c:v>
                </c:pt>
                <c:pt idx="5">
                  <c:v>27</c:v>
                </c:pt>
                <c:pt idx="6">
                  <c:v>38</c:v>
                </c:pt>
                <c:pt idx="7">
                  <c:v>51</c:v>
                </c:pt>
                <c:pt idx="8">
                  <c:v>44</c:v>
                </c:pt>
                <c:pt idx="9">
                  <c:v>36</c:v>
                </c:pt>
                <c:pt idx="10">
                  <c:v>60</c:v>
                </c:pt>
                <c:pt idx="11">
                  <c:v>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304-774E-923F-6BAF37A476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7322447"/>
        <c:axId val="1067324095"/>
      </c:lineChart>
      <c:catAx>
        <c:axId val="10673224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pPr>
            <a:endParaRPr lang="ja-JP"/>
          </a:p>
        </c:txPr>
        <c:crossAx val="1067324095"/>
        <c:crosses val="autoZero"/>
        <c:auto val="1"/>
        <c:lblAlgn val="ctr"/>
        <c:lblOffset val="100"/>
        <c:noMultiLvlLbl val="0"/>
      </c:catAx>
      <c:valAx>
        <c:axId val="1067324095"/>
        <c:scaling>
          <c:orientation val="minMax"/>
          <c:min val="0"/>
          <c:max val="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0673224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pPr>
            <a:r>
              <a:rPr 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顧客満足度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顧客満足度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Sheet1!$A$2:$A$5</c:f>
              <c:strCach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21"/>
                <c:pt idx="0">
                  <c:v>0.4</c:v>
                </c:pt>
                <c:pt idx="1">
                  <c:v>0.41</c:v>
                </c:pt>
                <c:pt idx="2">
                  <c:v>0.45</c:v>
                </c:pt>
                <c:pt idx="3">
                  <c:v>0.46</c:v>
                </c:pt>
                <c:pt idx="4">
                  <c:v>0.45</c:v>
                </c:pt>
                <c:pt idx="5">
                  <c:v>0.45</c:v>
                </c:pt>
                <c:pt idx="6">
                  <c:v>0.52</c:v>
                </c:pt>
                <c:pt idx="7">
                  <c:v>0.5</c:v>
                </c:pt>
                <c:pt idx="8">
                  <c:v>0.54</c:v>
                </c:pt>
                <c:pt idx="9">
                  <c:v>0.54</c:v>
                </c:pt>
                <c:pt idx="10">
                  <c:v>0.61</c:v>
                </c:pt>
                <c:pt idx="11">
                  <c:v>0.59</c:v>
                </c:pt>
                <c:pt idx="12">
                  <c:v>0.57</c:v>
                </c:pt>
                <c:pt idx="13">
                  <c:v>0.66</c:v>
                </c:pt>
                <c:pt idx="14">
                  <c:v>0.61</c:v>
                </c:pt>
                <c:pt idx="15">
                  <c:v>0.66</c:v>
                </c:pt>
                <c:pt idx="16">
                  <c:v>0.67</c:v>
                </c:pt>
                <c:pt idx="17">
                  <c:v>0.68</c:v>
                </c:pt>
                <c:pt idx="18">
                  <c:v>0.68</c:v>
                </c:pt>
                <c:pt idx="19">
                  <c:v>0.75</c:v>
                </c:pt>
                <c:pt idx="20">
                  <c:v>0.72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304-774E-923F-6BAF37A476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7322447"/>
        <c:axId val="1067324095"/>
      </c:lineChart>
      <c:catAx>
        <c:axId val="10673224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pPr>
            <a:endParaRPr lang="ja-JP"/>
          </a:p>
        </c:txPr>
        <c:crossAx val="1067324095"/>
        <c:crosses val="autoZero"/>
        <c:auto val="1"/>
        <c:lblAlgn val="ctr"/>
        <c:lblOffset val="100"/>
        <c:noMultiLvlLbl val="0"/>
      </c:catAx>
      <c:valAx>
        <c:axId val="1067324095"/>
        <c:scaling>
          <c:orientation val="minMax"/>
          <c:min val="0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067322447"/>
        <c:crosses val="autoZero"/>
        <c:crossBetween val="between"/>
        <c:numFmt formatCode="0%" sourceLinked="0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05F86-C80A-014C-BEAF-CB9B52262913}" type="datetimeFigureOut">
              <a:rPr lang="en-JP" smtClean="0"/>
              <a:t>6/11/21</a:t>
            </a:fld>
            <a:endParaRPr lang="en-JP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JP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FC3AC-E736-8E43-8286-9CD0669913AE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766759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3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5.xml"/><Relationship Id="rId1" Type="http://schemas.openxmlformats.org/officeDocument/2006/relationships/notesMaster" Target="../notesMasters/notesMaster1.xml"/></Relationship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1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11177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2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843135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2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843135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1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11177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2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843135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CADE-0886-D147-99C9-03A8B2AEA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3D4BD9-B6DA-5C4E-B9A9-7886E7A644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BDC8-A6B5-E04A-B3EE-6C0B8D082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A9222-7D72-C14E-9FE7-311E958CD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0A5A4-495F-D640-B6C6-318375864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588156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CE357-7744-AF4C-AB70-EEF92CE39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A68A23-F962-4647-B65F-051EAF5BD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22D39-B472-4546-A4A5-49D31B3AC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A7F15-FECE-5D42-B990-FCFC78B39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FFC68-80DF-844B-B82F-C870F700D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31708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40D710-884B-834C-A2C2-8BD20663D1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EEC3BC-EE40-9A41-980D-5A5908D7D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A109B-6F71-4544-B706-3A6CA74E9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12DF7-F419-6841-9B25-F63074E91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1F24E-79A6-D54D-A72D-B5F0FC2D3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04992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87CBB-68F6-FC40-8696-85D17FF57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E86FE-4B74-0149-B1CD-0BE2DF19D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AA879-64CC-F24C-8276-9040CA400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F73A0-56A2-1C45-BBF4-A952DC6B5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B880D-E878-B04A-8B4B-35F5562B0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34820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B46E6-D338-464D-8EA2-1CFA73D61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FF52A0-AEFB-3049-90C7-5908C3B5F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EDCB7-9B72-8D41-9BC6-6B6AF04C4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BC567-0A6F-DA44-95D1-2CE480918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B472C-80F7-6D47-A039-4D0C09F9D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573323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8907F-F4B2-094A-9F57-5E91F6E4C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20075-B742-5C40-8DCA-7F14F48047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E9EBD0-3B49-0746-81AC-1A07578BA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317D0D-B2F5-594F-876F-6A9FFE2B5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372E6-B0FF-8E48-8914-A7CDD0430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4143B6-A2BD-4347-8720-2D693023D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89637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F617D-40F0-6045-9A77-FF21B57D2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80221-84D6-9645-8C97-8DE37616D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F1A8F2-6DB8-E942-BED7-93DC8FC05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228560-CB3C-4D4C-8C61-C81127A8D9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4AA2AC-7C07-A845-B6EB-16967628B9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1E472E-96FE-3843-B4C8-3BF708CC2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08B1E8-92C2-1140-9B2D-57645FAAC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04B2F8-4BE2-484F-90F6-0A1093BA1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8116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D9B69-D594-E345-BC96-2CA5E703E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BFC92F-CD94-1145-B424-C103EB006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B7B1FC-DC95-AA46-8712-BF761D76A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F008A1-40A6-1148-A9DC-CBC03E527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185714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54C900-6D54-0C4D-84F7-E2DEE1502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95B526-F472-4340-AFB0-0C3C79648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281AF-ACFB-3848-A6F7-ED08D6B23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86583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47BD6-744C-8641-9415-CF9B23676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D4F09-0E26-A841-9932-0207D1FAB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D7A4A8-A0CF-F444-9391-64D855595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903F3-2DFC-D447-AD5B-FC2E931DE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454E1C-1DDD-1C4B-BE85-B0FD1A731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D6647-B42F-2943-A846-51DF8562A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48673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C9D50-A10F-3D47-85BF-42DCE65BB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5509AD-CD09-4D4E-82FE-6A957542A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534907-68F3-DC46-9111-B1381ADBE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166399-9E6C-0E4B-A052-560B31EBC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58DC76-23DC-4940-9345-60ADE9F3C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A13E42-8B6E-2441-9346-01BD22D05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94500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2A57A8-CFB5-5D42-ADC8-EC860E91E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4BD10-9F84-7A45-9EB7-2115B8DEA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BCCF2-0235-5642-B535-48D393FB3B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54905-3544-FC47-976D-6DC27F729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2F297-728D-AA4E-8ACD-7D55B2448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59626A-0059-9C4C-831A-43A9D2A375C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27580" y="6512847"/>
            <a:ext cx="227009" cy="22700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9A4FC98-A918-E243-9496-B14483B3016F}"/>
              </a:ext>
            </a:extLst>
          </p:cNvPr>
          <p:cNvSpPr/>
          <p:nvPr userDrawn="1"/>
        </p:nvSpPr>
        <p:spPr>
          <a:xfrm>
            <a:off x="354589" y="6512847"/>
            <a:ext cx="2657065" cy="227009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slidepack.io</a:t>
            </a:r>
          </a:p>
        </p:txBody>
      </p:sp>
    </p:spTree>
    <p:extLst>
      <p:ext uri="{BB962C8B-B14F-4D97-AF65-F5344CB8AC3E}">
        <p14:creationId xmlns:p14="http://schemas.microsoft.com/office/powerpoint/2010/main" val="46643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JP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2" Type="http://schemas.openxmlformats.org/officeDocument/2006/relationships/notesSlide" Target="/ppt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3" Type="http://schemas.openxmlformats.org/officeDocument/2006/relationships/chart" Target="/ppt/charts/chart2.xml"/><Relationship Id="rId2" Type="http://schemas.openxmlformats.org/officeDocument/2006/relationships/notesSlide" Target="/ppt/notesSlides/notesSlide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3" Type="http://schemas.openxmlformats.org/officeDocument/2006/relationships/chart" Target="/ppt/charts/chart3.xml"/><Relationship Id="rId2" Type="http://schemas.openxmlformats.org/officeDocument/2006/relationships/notesSlide" Target="/ppt/notesSlides/notesSlide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2" Type="http://schemas.openxmlformats.org/officeDocument/2006/relationships/notesSlide" Target="/ppt/notesSlides/notesSlide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3" Type="http://schemas.openxmlformats.org/officeDocument/2006/relationships/chart" Target="/ppt/charts/chart4.xml"/><Relationship Id="rId2" Type="http://schemas.openxmlformats.org/officeDocument/2006/relationships/notesSlide" Target="/ppt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501875-9A49-BF47-9195-095D7038714D}"/>
              </a:ext>
            </a:extLst>
          </p:cNvPr>
          <p:cNvSpPr txBox="1"/>
          <p:nvPr/>
        </p:nvSpPr>
        <p:spPr>
          <a:xfrm>
            <a:off x="344669" y="2597642"/>
            <a:ext cx="6507543" cy="102812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sz="32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ユーザ行動</a:t>
            </a:r>
          </a:p>
        </p:txBody>
      </p:sp>
      <p:sp>
        <p:nvSpPr>
          <p:cNvPr id="14" name="Rectangular Callout 13">
            <a:extLst>
              <a:ext uri="{FF2B5EF4-FFF2-40B4-BE49-F238E27FC236}">
                <a16:creationId xmlns:a16="http://schemas.microsoft.com/office/drawing/2014/main" id="{460E066A-4C3A-9947-BAB2-9EE5EF8591B4}"/>
              </a:ext>
            </a:extLst>
          </p:cNvPr>
          <p:cNvSpPr/>
          <p:nvPr/>
        </p:nvSpPr>
        <p:spPr>
          <a:xfrm>
            <a:off x="9047748" y="4043117"/>
            <a:ext cx="2947736" cy="595919"/>
          </a:xfrm>
          <a:prstGeom prst="wedgeRectCallout">
            <a:avLst>
              <a:gd name="adj1" fmla="val -64556"/>
              <a:gd name="adj2" fmla="val 382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同じテンプレートスライドを何回も使い回すことができます。</a:t>
            </a:r>
            <a:endParaRPr lang="en-US" sz="1400">
              <a:solidFill>
                <a:schemeClr val="tx1">
                  <a:lumMod val="75000"/>
                  <a:lumOff val="25000"/>
                </a:schemeClr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  <a:cs typeface="Menlo" panose="020B060903080402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6B93AC-A307-7A41-81C6-4CC0A7831E5B}"/>
              </a:ext>
            </a:extLst>
          </p:cNvPr>
          <p:cNvSpPr txBox="1"/>
          <p:nvPr/>
        </p:nvSpPr>
        <p:spPr>
          <a:xfrm>
            <a:off x="7465971" y="60159"/>
            <a:ext cx="46538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SlidePack レンダリング例 ― スライドの再利用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485C5AC-9B96-074C-A9E3-1803C02F79A4}"/>
              </a:ext>
            </a:extLst>
          </p:cNvPr>
          <p:cNvCxnSpPr/>
          <p:nvPr/>
        </p:nvCxnSpPr>
        <p:spPr>
          <a:xfrm>
            <a:off x="282294" y="3469359"/>
            <a:ext cx="11627412" cy="0"/>
          </a:xfrm>
          <a:prstGeom prst="line">
            <a:avLst/>
          </a:prstGeom>
          <a:ln w="31750"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6314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 descr="main-chart">
            <a:extLst>
              <a:ext uri="{FF2B5EF4-FFF2-40B4-BE49-F238E27FC236}">
                <a16:creationId xmlns:a16="http://schemas.microsoft.com/office/drawing/2014/main" id="{4BF093E4-6BFC-DE49-8389-10F3BA0989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7899966"/>
              </p:ext>
            </p:extLst>
          </p:nvPr>
        </p:nvGraphicFramePr>
        <p:xfrm>
          <a:off x="376821" y="324853"/>
          <a:ext cx="8128000" cy="6027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7501875-9A49-BF47-9195-095D7038714D}"/>
              </a:ext>
            </a:extLst>
          </p:cNvPr>
          <p:cNvSpPr txBox="1"/>
          <p:nvPr/>
        </p:nvSpPr>
        <p:spPr>
          <a:xfrm>
            <a:off x="8504821" y="3609474"/>
            <a:ext cx="3442536" cy="2743200"/>
          </a:xfrm>
          <a:prstGeom prst="rect">
            <a:avLst/>
          </a:prstGeom>
          <a:noFill/>
          <a:ln>
            <a:noFill/>
          </a:ln>
        </p:spPr>
        <p:txBody>
          <a:bodyPr wrap="square" rtlCol="0" anchor="b">
            <a:noAutofit/>
          </a:bodyPr>
          <a:lstStyle/>
          <a:p>
            <a:r>
              <a:rPr lang="en-US" sz="14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登録数の推移は好調です。</a:t>
            </a:r>
          </a:p>
        </p:txBody>
      </p:sp>
      <p:sp>
        <p:nvSpPr>
          <p:cNvPr id="14" name="Rectangular Callout 13">
            <a:extLst>
              <a:ext uri="{FF2B5EF4-FFF2-40B4-BE49-F238E27FC236}">
                <a16:creationId xmlns:a16="http://schemas.microsoft.com/office/drawing/2014/main" id="{460E066A-4C3A-9947-BAB2-9EE5EF8591B4}"/>
              </a:ext>
            </a:extLst>
          </p:cNvPr>
          <p:cNvSpPr/>
          <p:nvPr/>
        </p:nvSpPr>
        <p:spPr>
          <a:xfrm>
            <a:off x="8999621" y="4006516"/>
            <a:ext cx="2947736" cy="595919"/>
          </a:xfrm>
          <a:prstGeom prst="wedgeRectCallout">
            <a:avLst>
              <a:gd name="adj1" fmla="val -64556"/>
              <a:gd name="adj2" fmla="val 382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スライドを好きな順番で組み合わせることができます。</a:t>
            </a:r>
            <a:endParaRPr lang="en-US" sz="1400">
              <a:solidFill>
                <a:schemeClr val="tx1">
                  <a:lumMod val="75000"/>
                  <a:lumOff val="25000"/>
                </a:schemeClr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  <a:cs typeface="Menlo" panose="020B060903080402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8B7B0A-BFD1-EA46-8BF2-4001333FA933}"/>
              </a:ext>
            </a:extLst>
          </p:cNvPr>
          <p:cNvSpPr txBox="1"/>
          <p:nvPr/>
        </p:nvSpPr>
        <p:spPr>
          <a:xfrm>
            <a:off x="7465971" y="60159"/>
            <a:ext cx="46538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SlidePack レンダリング例 ― スライドの再利用</a:t>
            </a:r>
          </a:p>
        </p:txBody>
      </p:sp>
    </p:spTree>
    <p:extLst>
      <p:ext uri="{BB962C8B-B14F-4D97-AF65-F5344CB8AC3E}">
        <p14:creationId xmlns:p14="http://schemas.microsoft.com/office/powerpoint/2010/main" val="506171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 descr="main-chart">
            <a:extLst>
              <a:ext uri="{FF2B5EF4-FFF2-40B4-BE49-F238E27FC236}">
                <a16:creationId xmlns:a16="http://schemas.microsoft.com/office/drawing/2014/main" id="{4BF093E4-6BFC-DE49-8389-10F3BA0989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7899966"/>
              </p:ext>
            </p:extLst>
          </p:nvPr>
        </p:nvGraphicFramePr>
        <p:xfrm>
          <a:off x="376821" y="324853"/>
          <a:ext cx="8128000" cy="6027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7501875-9A49-BF47-9195-095D7038714D}"/>
              </a:ext>
            </a:extLst>
          </p:cNvPr>
          <p:cNvSpPr txBox="1"/>
          <p:nvPr/>
        </p:nvSpPr>
        <p:spPr>
          <a:xfrm>
            <a:off x="8504821" y="3609474"/>
            <a:ext cx="3442536" cy="2743200"/>
          </a:xfrm>
          <a:prstGeom prst="rect">
            <a:avLst/>
          </a:prstGeom>
          <a:noFill/>
          <a:ln>
            <a:noFill/>
          </a:ln>
        </p:spPr>
        <p:txBody>
          <a:bodyPr wrap="square" rtlCol="0" anchor="b">
            <a:noAutofit/>
          </a:bodyPr>
          <a:lstStyle/>
          <a:p>
            <a:r>
              <a:rPr lang="en-US" sz="14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特にパターンBで登録者数が伸び悩んでいます。</a:t>
            </a:r>
          </a:p>
        </p:txBody>
      </p:sp>
      <p:sp>
        <p:nvSpPr>
          <p:cNvPr id="14" name="Rectangular Callout 13">
            <a:extLst>
              <a:ext uri="{FF2B5EF4-FFF2-40B4-BE49-F238E27FC236}">
                <a16:creationId xmlns:a16="http://schemas.microsoft.com/office/drawing/2014/main" id="{460E066A-4C3A-9947-BAB2-9EE5EF8591B4}"/>
              </a:ext>
            </a:extLst>
          </p:cNvPr>
          <p:cNvSpPr/>
          <p:nvPr/>
        </p:nvSpPr>
        <p:spPr>
          <a:xfrm>
            <a:off x="8999621" y="4006516"/>
            <a:ext cx="2947736" cy="595919"/>
          </a:xfrm>
          <a:prstGeom prst="wedgeRectCallout">
            <a:avLst>
              <a:gd name="adj1" fmla="val -64556"/>
              <a:gd name="adj2" fmla="val 382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スライドを好きな順番で組み合わせることができます。</a:t>
            </a:r>
            <a:endParaRPr lang="en-US" sz="1400">
              <a:solidFill>
                <a:schemeClr val="tx1">
                  <a:lumMod val="75000"/>
                  <a:lumOff val="25000"/>
                </a:schemeClr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  <a:cs typeface="Menlo" panose="020B060903080402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8B7B0A-BFD1-EA46-8BF2-4001333FA933}"/>
              </a:ext>
            </a:extLst>
          </p:cNvPr>
          <p:cNvSpPr txBox="1"/>
          <p:nvPr/>
        </p:nvSpPr>
        <p:spPr>
          <a:xfrm>
            <a:off x="7465971" y="60159"/>
            <a:ext cx="46538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SlidePack レンダリング例 ― スライドの再利用</a:t>
            </a:r>
          </a:p>
        </p:txBody>
      </p:sp>
    </p:spTree>
    <p:extLst>
      <p:ext uri="{BB962C8B-B14F-4D97-AF65-F5344CB8AC3E}">
        <p14:creationId xmlns:p14="http://schemas.microsoft.com/office/powerpoint/2010/main" val="506171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501875-9A49-BF47-9195-095D7038714D}"/>
              </a:ext>
            </a:extLst>
          </p:cNvPr>
          <p:cNvSpPr txBox="1"/>
          <p:nvPr/>
        </p:nvSpPr>
        <p:spPr>
          <a:xfrm>
            <a:off x="344669" y="2597642"/>
            <a:ext cx="6507543" cy="102812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sz="32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カスタマーサービスレポート</a:t>
            </a:r>
          </a:p>
        </p:txBody>
      </p:sp>
      <p:sp>
        <p:nvSpPr>
          <p:cNvPr id="14" name="Rectangular Callout 13">
            <a:extLst>
              <a:ext uri="{FF2B5EF4-FFF2-40B4-BE49-F238E27FC236}">
                <a16:creationId xmlns:a16="http://schemas.microsoft.com/office/drawing/2014/main" id="{460E066A-4C3A-9947-BAB2-9EE5EF8591B4}"/>
              </a:ext>
            </a:extLst>
          </p:cNvPr>
          <p:cNvSpPr/>
          <p:nvPr/>
        </p:nvSpPr>
        <p:spPr>
          <a:xfrm>
            <a:off x="9047748" y="4043117"/>
            <a:ext cx="2947736" cy="595919"/>
          </a:xfrm>
          <a:prstGeom prst="wedgeRectCallout">
            <a:avLst>
              <a:gd name="adj1" fmla="val -64556"/>
              <a:gd name="adj2" fmla="val 382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同じテンプレートスライドを何回も使い回すことができます。</a:t>
            </a:r>
            <a:endParaRPr lang="en-US" sz="1400">
              <a:solidFill>
                <a:schemeClr val="tx1">
                  <a:lumMod val="75000"/>
                  <a:lumOff val="25000"/>
                </a:schemeClr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  <a:cs typeface="Menlo" panose="020B060903080402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6B93AC-A307-7A41-81C6-4CC0A7831E5B}"/>
              </a:ext>
            </a:extLst>
          </p:cNvPr>
          <p:cNvSpPr txBox="1"/>
          <p:nvPr/>
        </p:nvSpPr>
        <p:spPr>
          <a:xfrm>
            <a:off x="7465971" y="60159"/>
            <a:ext cx="46538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SlidePack レンダリング例 ― スライドの再利用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485C5AC-9B96-074C-A9E3-1803C02F79A4}"/>
              </a:ext>
            </a:extLst>
          </p:cNvPr>
          <p:cNvCxnSpPr/>
          <p:nvPr/>
        </p:nvCxnSpPr>
        <p:spPr>
          <a:xfrm>
            <a:off x="282294" y="3469359"/>
            <a:ext cx="11627412" cy="0"/>
          </a:xfrm>
          <a:prstGeom prst="line">
            <a:avLst/>
          </a:prstGeom>
          <a:ln w="31750"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6314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 descr="main-chart">
            <a:extLst>
              <a:ext uri="{FF2B5EF4-FFF2-40B4-BE49-F238E27FC236}">
                <a16:creationId xmlns:a16="http://schemas.microsoft.com/office/drawing/2014/main" id="{4BF093E4-6BFC-DE49-8389-10F3BA0989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7899966"/>
              </p:ext>
            </p:extLst>
          </p:nvPr>
        </p:nvGraphicFramePr>
        <p:xfrm>
          <a:off x="376821" y="324853"/>
          <a:ext cx="8128000" cy="6027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7501875-9A49-BF47-9195-095D7038714D}"/>
              </a:ext>
            </a:extLst>
          </p:cNvPr>
          <p:cNvSpPr txBox="1"/>
          <p:nvPr/>
        </p:nvSpPr>
        <p:spPr>
          <a:xfrm>
            <a:off x="8504821" y="3609474"/>
            <a:ext cx="3442536" cy="2743200"/>
          </a:xfrm>
          <a:prstGeom prst="rect">
            <a:avLst/>
          </a:prstGeom>
          <a:noFill/>
          <a:ln>
            <a:noFill/>
          </a:ln>
        </p:spPr>
        <p:txBody>
          <a:bodyPr wrap="square" rtlCol="0" anchor="b">
            <a:noAutofit/>
          </a:bodyPr>
          <a:lstStyle/>
          <a:p>
            <a:r>
              <a:rPr lang="en-US" sz="14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/>
            </a:r>
          </a:p>
        </p:txBody>
      </p:sp>
      <p:sp>
        <p:nvSpPr>
          <p:cNvPr id="14" name="Rectangular Callout 13">
            <a:extLst>
              <a:ext uri="{FF2B5EF4-FFF2-40B4-BE49-F238E27FC236}">
                <a16:creationId xmlns:a16="http://schemas.microsoft.com/office/drawing/2014/main" id="{460E066A-4C3A-9947-BAB2-9EE5EF8591B4}"/>
              </a:ext>
            </a:extLst>
          </p:cNvPr>
          <p:cNvSpPr/>
          <p:nvPr/>
        </p:nvSpPr>
        <p:spPr>
          <a:xfrm>
            <a:off x="8999621" y="4006516"/>
            <a:ext cx="2947736" cy="595919"/>
          </a:xfrm>
          <a:prstGeom prst="wedgeRectCallout">
            <a:avLst>
              <a:gd name="adj1" fmla="val -64556"/>
              <a:gd name="adj2" fmla="val 382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スライドを好きな順番で組み合わせることができます。</a:t>
            </a:r>
            <a:endParaRPr lang="en-US" sz="1400">
              <a:solidFill>
                <a:schemeClr val="tx1">
                  <a:lumMod val="75000"/>
                  <a:lumOff val="25000"/>
                </a:schemeClr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  <a:cs typeface="Menlo" panose="020B060903080402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8B7B0A-BFD1-EA46-8BF2-4001333FA933}"/>
              </a:ext>
            </a:extLst>
          </p:cNvPr>
          <p:cNvSpPr txBox="1"/>
          <p:nvPr/>
        </p:nvSpPr>
        <p:spPr>
          <a:xfrm>
            <a:off x="7465971" y="60159"/>
            <a:ext cx="46538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SlidePack レンダリング例 ― スライドの再利用</a:t>
            </a:r>
          </a:p>
        </p:txBody>
      </p:sp>
    </p:spTree>
    <p:extLst>
      <p:ext uri="{BB962C8B-B14F-4D97-AF65-F5344CB8AC3E}">
        <p14:creationId xmlns:p14="http://schemas.microsoft.com/office/powerpoint/2010/main" val="506171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3358</TotalTime>
  <Words>25</Words>
  <Application>Microsoft Macintosh PowerPoint</Application>
  <PresentationFormat>ワイド画面</PresentationFormat>
  <Paragraphs>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Hiragino Kaku Gothic Pro W3</vt:lpstr>
      <vt:lpstr>Noto Sans CJK JP Regular</vt:lpstr>
      <vt:lpstr>Arial</vt:lpstr>
      <vt:lpstr>Calibri</vt:lpstr>
      <vt:lpstr>Calibri Light</vt:lpstr>
      <vt:lpstr>Office Theme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{presentation_title}</dc:title>
  <dc:creator>Microsoft Office User</dc:creator>
  <cp:lastModifiedBy>Microsoft Office User</cp:lastModifiedBy>
  <cp:revision>172</cp:revision>
  <dcterms:created xsi:type="dcterms:W3CDTF">2020-02-20T07:49:28Z</dcterms:created>
  <dcterms:modified xsi:type="dcterms:W3CDTF">2021-06-11T08:10:38Z</dcterms:modified>
</cp:coreProperties>
</file>