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1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14"/>
    <p:restoredTop sz="88242"/>
  </p:normalViewPr>
  <p:slideViewPr>
    <p:cSldViewPr snapToGrid="0" snapToObjects="1">
      <p:cViewPr varScale="1">
        <p:scale>
          <a:sx n="111" d="100"/>
          <a:sy n="111" d="100"/>
        </p:scale>
        <p:origin x="224" y="7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15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/>
              <a:t>{chart-title}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C4-884F-8810-480241981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1033023"/>
        <c:axId val="691034671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C4-884F-8810-480241981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8467727"/>
        <c:axId val="1047745007"/>
      </c:lineChart>
      <c:catAx>
        <c:axId val="691033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691034671"/>
        <c:crosses val="autoZero"/>
        <c:auto val="1"/>
        <c:lblAlgn val="ctr"/>
        <c:lblOffset val="100"/>
        <c:noMultiLvlLbl val="0"/>
      </c:catAx>
      <c:valAx>
        <c:axId val="6910346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691033023"/>
        <c:crosses val="autoZero"/>
        <c:crossBetween val="between"/>
      </c:valAx>
      <c:valAx>
        <c:axId val="104774500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048467727"/>
        <c:crosses val="max"/>
        <c:crossBetween val="between"/>
      </c:valAx>
      <c:catAx>
        <c:axId val="104846772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4774500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{donut1-title}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134-2045-B6EB-E8BB34C6F7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134-2045-B6EB-E8BB34C6F7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134-2045-B6EB-E8BB34C6F7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134-2045-B6EB-E8BB34C6F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134-2045-B6EB-E8BB34C6F71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{donut2-title}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B3-474D-8077-7B5D1A98AB7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B3-474D-8077-7B5D1A98AB7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8B3-474D-8077-7B5D1A98AB7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8B3-474D-8077-7B5D1A98AB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B3-474D-8077-7B5D1A98AB7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29-734C-B607-C0CCFF6F67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811917743"/>
        <c:axId val="1811919391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7396671"/>
        <c:axId val="1771424655"/>
      </c:lineChart>
      <c:catAx>
        <c:axId val="181191774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811919391"/>
        <c:auto val="1"/>
        <c:lblAlgn val="ctr"/>
        <c:lblOffset val="100"/>
        <c:noMultiLvlLbl val="0"/>
      </c:catAx>
      <c:valAx>
        <c:axId val="1811919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811917743"/>
        <c:crossBetween val="between"/>
      </c:valAx>
      <c:valAx>
        <c:axId val="1771424655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367396671"/>
        <c:crosses val="max"/>
        <c:crossBetween val="between"/>
      </c:valAx>
      <c:catAx>
        <c:axId val="13673966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71424655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29-734C-B607-C0CCFF6F67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811917743"/>
        <c:axId val="1811919391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29-734C-B607-C0CCFF6F67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7396671"/>
        <c:axId val="1771424655"/>
      </c:lineChart>
      <c:catAx>
        <c:axId val="181191774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811919391"/>
        <c:crosses val="autoZero"/>
        <c:auto val="1"/>
        <c:lblAlgn val="ctr"/>
        <c:lblOffset val="100"/>
        <c:noMultiLvlLbl val="0"/>
      </c:catAx>
      <c:valAx>
        <c:axId val="1811919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811917743"/>
        <c:crosses val="autoZero"/>
        <c:crossBetween val="between"/>
      </c:valAx>
      <c:valAx>
        <c:axId val="1771424655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JP"/>
          </a:p>
        </c:txPr>
        <c:crossAx val="1367396671"/>
        <c:crosses val="max"/>
        <c:crossBetween val="between"/>
      </c:valAx>
      <c:catAx>
        <c:axId val="13673966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7142465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CC89C8-CE59-3344-9D02-F399FFFCB1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4F091D-A0AF-574F-BE9C-2C3243D11D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DDE82A-F010-AA48-A059-30F40B9EE7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27C92-633B-E34E-A952-F9AAA9625A7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00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B91FD-118E-5F47-A958-9C3E058F65BC}" type="datetimeFigureOut">
              <a:t>2021/06/03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1BB6A-3AEF-BB4D-AAB1-39C7395411B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95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Users icon by Oksana Latysheva from the Noun Project</a:t>
            </a:r>
          </a:p>
          <a:p>
            <a:r>
              <a:rPr lang="en-US"/>
              <a:t>Conversion icon by Gregor Cresnar from the Noun Project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Bounce icon by Adrien Coquet from the Noun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61BB6A-3AEF-BB4D-AAB1-39C7395411B8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7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5528" y="2075504"/>
            <a:ext cx="10588752" cy="1748729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5529" y="3906266"/>
            <a:ext cx="10588752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77600" y="-9144"/>
            <a:ext cx="914400" cy="320040"/>
          </a:xfrm>
        </p:spPr>
        <p:txBody>
          <a:bodyPr/>
          <a:lstStyle/>
          <a:p>
            <a:fld id="{3CB113C6-739D-2844-864F-C018089EA4D9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98307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3186"/>
            <a:ext cx="12192000" cy="5248622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113C6-739D-2844-864F-C018089EA4D9}" type="slidenum">
              <a:rPr lang="en-JP" smtClean="0"/>
              <a:pPr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620054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99E9564-8311-954C-9970-0E340F5E56F2}"/>
              </a:ext>
            </a:extLst>
          </p:cNvPr>
          <p:cNvSpPr/>
          <p:nvPr userDrawn="1"/>
        </p:nvSpPr>
        <p:spPr>
          <a:xfrm>
            <a:off x="0" y="6529958"/>
            <a:ext cx="12192000" cy="3280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4AF3E7-41C9-ED48-89CF-4DCE11967ABA}"/>
              </a:ext>
            </a:extLst>
          </p:cNvPr>
          <p:cNvSpPr/>
          <p:nvPr userDrawn="1"/>
        </p:nvSpPr>
        <p:spPr>
          <a:xfrm>
            <a:off x="0" y="-20453"/>
            <a:ext cx="12192000" cy="331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94719"/>
            <a:ext cx="12192000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77600" y="-347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4122A98-EB24-0247-A75E-CCB6505820FA}" type="slidenum">
              <a:rPr lang="en-JP" smtClean="0"/>
              <a:pPr/>
              <a:t>‹#›</a:t>
            </a:fld>
            <a:endParaRPr lang="en-JP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3200EA-7A22-A84C-B750-ED448679487C}"/>
              </a:ext>
            </a:extLst>
          </p:cNvPr>
          <p:cNvSpPr txBox="1"/>
          <p:nvPr userDrawn="1"/>
        </p:nvSpPr>
        <p:spPr>
          <a:xfrm>
            <a:off x="0" y="32997"/>
            <a:ext cx="48550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dirty="0">
                <a:solidFill>
                  <a:schemeClr val="bg1"/>
                </a:solidFill>
                <a:latin typeface="+mj-lt"/>
              </a:rPr>
              <a:t>{client}</a:t>
            </a:r>
            <a:r>
              <a:rPr lang="en-US" sz="1000" b="0" dirty="0">
                <a:solidFill>
                  <a:schemeClr val="bg1"/>
                </a:solidFill>
                <a:latin typeface="+mn-lt"/>
              </a:rPr>
              <a:t>  {report-title} – {date}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FBFAE9-2CF4-2848-B693-D7C0AA90F825}"/>
              </a:ext>
            </a:extLst>
          </p:cNvPr>
          <p:cNvSpPr txBox="1"/>
          <p:nvPr userDrawn="1"/>
        </p:nvSpPr>
        <p:spPr>
          <a:xfrm>
            <a:off x="7336971" y="6579505"/>
            <a:ext cx="48550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77"/>
              </a:rPr>
              <a:t>MASSIVE MARKETING Co.</a:t>
            </a:r>
            <a:endParaRPr lang="en-US" sz="100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4455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2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2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2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2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2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866DC-524E-AB40-A63A-937ECC207E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528" y="1748933"/>
            <a:ext cx="10588752" cy="174872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en-US" altLang="ja-JP" sz="3600" spc="0" dirty="0"/>
            </a:br>
            <a:r>
              <a:rPr lang="en-US" altLang="ja-JP" sz="3600" spc="0" dirty="0"/>
              <a:t>{client}</a:t>
            </a:r>
            <a:br>
              <a:rPr lang="en-US" altLang="ja-JP" sz="3600" spc="0" dirty="0"/>
            </a:br>
            <a:r>
              <a:rPr lang="en-US" altLang="ja-JP" sz="3600" spc="0" dirty="0"/>
              <a:t>{report-title}</a:t>
            </a:r>
            <a:endParaRPr lang="en-JP" sz="3600" spc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773A8-6D3E-474E-A872-D3FF485EA8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JP" dirty="0"/>
              <a:t>{date}</a:t>
            </a:r>
          </a:p>
        </p:txBody>
      </p:sp>
    </p:spTree>
    <p:extLst>
      <p:ext uri="{BB962C8B-B14F-4D97-AF65-F5344CB8AC3E}">
        <p14:creationId xmlns:p14="http://schemas.microsoft.com/office/powerpoint/2010/main" val="768820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D5572C9-1594-724E-855B-BB55B4ACA3BB}"/>
              </a:ext>
            </a:extLst>
          </p:cNvPr>
          <p:cNvSpPr txBox="1"/>
          <p:nvPr/>
        </p:nvSpPr>
        <p:spPr>
          <a:xfrm>
            <a:off x="-30914" y="871369"/>
            <a:ext cx="1222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{period}</a:t>
            </a:r>
            <a:r>
              <a:rPr lang="en-US" sz="2800" dirty="0" err="1">
                <a:solidFill>
                  <a:schemeClr val="tx2"/>
                </a:solidFill>
              </a:rPr>
              <a:t>のサマリ</a:t>
            </a:r>
            <a:r>
              <a:rPr lang="en-US" sz="2800" dirty="0">
                <a:solidFill>
                  <a:schemeClr val="tx2"/>
                </a:solidFill>
              </a:rPr>
              <a:t>ー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633BA9-824C-8542-9B22-E11C9899FEAF}"/>
              </a:ext>
            </a:extLst>
          </p:cNvPr>
          <p:cNvSpPr txBox="1">
            <a:spLocks/>
          </p:cNvSpPr>
          <p:nvPr/>
        </p:nvSpPr>
        <p:spPr>
          <a:xfrm>
            <a:off x="2065834" y="2335616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{m1icon}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CE03BF0-D029-924C-8818-005A00505B34}"/>
              </a:ext>
            </a:extLst>
          </p:cNvPr>
          <p:cNvSpPr txBox="1">
            <a:spLocks/>
          </p:cNvSpPr>
          <p:nvPr/>
        </p:nvSpPr>
        <p:spPr>
          <a:xfrm>
            <a:off x="714193" y="3151285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{m1name}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3247BB-3CC6-AB49-A39C-ABCD3B2044B3}"/>
              </a:ext>
            </a:extLst>
          </p:cNvPr>
          <p:cNvSpPr txBox="1">
            <a:spLocks/>
          </p:cNvSpPr>
          <p:nvPr/>
        </p:nvSpPr>
        <p:spPr>
          <a:xfrm>
            <a:off x="-148334" y="3600439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{m1}</a:t>
            </a:r>
            <a:r>
              <a:rPr lang="en-US" altLang="ja-JP" sz="1200" spc="0" dirty="0">
                <a:solidFill>
                  <a:schemeClr val="tx2"/>
                </a:solidFill>
              </a:rPr>
              <a:t>{m1unit}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1828809-AC60-8046-AA65-5D9D7C1058B1}"/>
              </a:ext>
            </a:extLst>
          </p:cNvPr>
          <p:cNvSpPr txBox="1">
            <a:spLocks/>
          </p:cNvSpPr>
          <p:nvPr/>
        </p:nvSpPr>
        <p:spPr>
          <a:xfrm>
            <a:off x="714193" y="4538876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200" spc="0" dirty="0">
                <a:solidFill>
                  <a:schemeClr val="tx2"/>
                </a:solidFill>
              </a:rPr>
              <a:t>前月比</a:t>
            </a:r>
            <a:r>
              <a:rPr lang="en-US" altLang="ja-JP" sz="1200" spc="0" dirty="0">
                <a:solidFill>
                  <a:schemeClr val="tx2"/>
                </a:solidFill>
              </a:rPr>
              <a:t> </a:t>
            </a:r>
            <a:r>
              <a:rPr lang="en-US" altLang="ja-JP" sz="2000" spc="0" dirty="0">
                <a:solidFill>
                  <a:schemeClr val="tx2"/>
                </a:solidFill>
              </a:rPr>
              <a:t>{m1growth}</a:t>
            </a:r>
            <a:r>
              <a:rPr lang="en-US" altLang="ja-JP" sz="1600" spc="0" dirty="0">
                <a:solidFill>
                  <a:schemeClr val="tx2"/>
                </a:solidFill>
              </a:rPr>
              <a:t> 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3C3586-06F7-A542-8EF0-59B23804D231}"/>
              </a:ext>
            </a:extLst>
          </p:cNvPr>
          <p:cNvSpPr txBox="1">
            <a:spLocks/>
          </p:cNvSpPr>
          <p:nvPr/>
        </p:nvSpPr>
        <p:spPr>
          <a:xfrm>
            <a:off x="5698151" y="2335615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{m2icon}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780051C-574A-8D4B-A8A1-7F5A489445CD}"/>
              </a:ext>
            </a:extLst>
          </p:cNvPr>
          <p:cNvSpPr txBox="1">
            <a:spLocks/>
          </p:cNvSpPr>
          <p:nvPr/>
        </p:nvSpPr>
        <p:spPr>
          <a:xfrm>
            <a:off x="4346510" y="3151284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{m2name}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F5B3DEE-53D8-D34A-949D-228635EFAFD8}"/>
              </a:ext>
            </a:extLst>
          </p:cNvPr>
          <p:cNvSpPr txBox="1">
            <a:spLocks/>
          </p:cNvSpPr>
          <p:nvPr/>
        </p:nvSpPr>
        <p:spPr>
          <a:xfrm>
            <a:off x="3483983" y="3600438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{m2}</a:t>
            </a:r>
            <a:r>
              <a:rPr lang="en-US" altLang="ja-JP" sz="1200" spc="0" dirty="0">
                <a:solidFill>
                  <a:schemeClr val="tx2"/>
                </a:solidFill>
              </a:rPr>
              <a:t>{m2unit}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A72CAA0-FAC1-1548-A62F-884F7D76B3C4}"/>
              </a:ext>
            </a:extLst>
          </p:cNvPr>
          <p:cNvSpPr txBox="1">
            <a:spLocks/>
          </p:cNvSpPr>
          <p:nvPr/>
        </p:nvSpPr>
        <p:spPr>
          <a:xfrm>
            <a:off x="4346510" y="4538875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200" spc="0" dirty="0">
                <a:solidFill>
                  <a:schemeClr val="tx2"/>
                </a:solidFill>
              </a:rPr>
              <a:t>前月比</a:t>
            </a:r>
            <a:r>
              <a:rPr lang="en-US" altLang="ja-JP" sz="1200" spc="0" dirty="0">
                <a:solidFill>
                  <a:schemeClr val="tx2"/>
                </a:solidFill>
              </a:rPr>
              <a:t> </a:t>
            </a:r>
            <a:r>
              <a:rPr lang="en-US" altLang="ja-JP" sz="2000" spc="0" dirty="0">
                <a:solidFill>
                  <a:schemeClr val="tx2"/>
                </a:solidFill>
              </a:rPr>
              <a:t>{m2growth}</a:t>
            </a:r>
            <a:r>
              <a:rPr lang="en-US" altLang="ja-JP" sz="1600" spc="0" dirty="0">
                <a:solidFill>
                  <a:schemeClr val="tx2"/>
                </a:solidFill>
              </a:rPr>
              <a:t> 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B679B6-15E6-C34F-98D8-64AF7B588E47}"/>
              </a:ext>
            </a:extLst>
          </p:cNvPr>
          <p:cNvSpPr txBox="1">
            <a:spLocks/>
          </p:cNvSpPr>
          <p:nvPr/>
        </p:nvSpPr>
        <p:spPr>
          <a:xfrm>
            <a:off x="9570542" y="2335615"/>
            <a:ext cx="795696" cy="79450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000" spc="0" dirty="0">
                <a:solidFill>
                  <a:schemeClr val="tx2"/>
                </a:solidFill>
              </a:rPr>
              <a:t>{m3icon}</a:t>
            </a:r>
            <a:endParaRPr lang="en-JP" sz="1000" spc="0" dirty="0">
              <a:solidFill>
                <a:schemeClr val="tx2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AB4D418-3343-FC4E-9791-B6B8D548F156}"/>
              </a:ext>
            </a:extLst>
          </p:cNvPr>
          <p:cNvSpPr txBox="1">
            <a:spLocks/>
          </p:cNvSpPr>
          <p:nvPr/>
        </p:nvSpPr>
        <p:spPr>
          <a:xfrm>
            <a:off x="8218901" y="3151284"/>
            <a:ext cx="3498979" cy="38251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spc="0" dirty="0">
                <a:solidFill>
                  <a:schemeClr val="tx2"/>
                </a:solidFill>
              </a:rPr>
              <a:t>{m3name}</a:t>
            </a:r>
            <a:endParaRPr lang="en-JP" sz="1600" spc="0" dirty="0">
              <a:solidFill>
                <a:schemeClr val="tx2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1339764-B5C2-024C-A87B-DED615775E45}"/>
              </a:ext>
            </a:extLst>
          </p:cNvPr>
          <p:cNvSpPr txBox="1">
            <a:spLocks/>
          </p:cNvSpPr>
          <p:nvPr/>
        </p:nvSpPr>
        <p:spPr>
          <a:xfrm>
            <a:off x="7356374" y="3600438"/>
            <a:ext cx="5224033" cy="7985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6000" spc="0" dirty="0">
                <a:solidFill>
                  <a:schemeClr val="tx2"/>
                </a:solidFill>
              </a:rPr>
              <a:t>{m3}</a:t>
            </a:r>
            <a:r>
              <a:rPr lang="en-US" altLang="ja-JP" sz="1200" spc="0" dirty="0">
                <a:solidFill>
                  <a:schemeClr val="tx2"/>
                </a:solidFill>
              </a:rPr>
              <a:t>{m3unit}</a:t>
            </a:r>
            <a:endParaRPr lang="en-JP" sz="1200" spc="0" dirty="0">
              <a:solidFill>
                <a:schemeClr val="tx2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A08A862-217D-5E44-AE7A-1C743DEDDA34}"/>
              </a:ext>
            </a:extLst>
          </p:cNvPr>
          <p:cNvSpPr txBox="1">
            <a:spLocks/>
          </p:cNvSpPr>
          <p:nvPr/>
        </p:nvSpPr>
        <p:spPr>
          <a:xfrm>
            <a:off x="8218901" y="4538875"/>
            <a:ext cx="3498979" cy="5623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200" spc="0" dirty="0">
                <a:solidFill>
                  <a:schemeClr val="tx2"/>
                </a:solidFill>
              </a:rPr>
              <a:t>前月比</a:t>
            </a:r>
            <a:r>
              <a:rPr lang="en-US" altLang="ja-JP" sz="1200" spc="0" dirty="0">
                <a:solidFill>
                  <a:schemeClr val="tx2"/>
                </a:solidFill>
              </a:rPr>
              <a:t> </a:t>
            </a:r>
            <a:r>
              <a:rPr lang="en-US" altLang="ja-JP" sz="2000" spc="0" dirty="0">
                <a:solidFill>
                  <a:schemeClr val="tx2"/>
                </a:solidFill>
              </a:rPr>
              <a:t>{m3growth}</a:t>
            </a:r>
            <a:r>
              <a:rPr lang="en-US" altLang="ja-JP" sz="1600" spc="0" dirty="0">
                <a:solidFill>
                  <a:schemeClr val="tx2"/>
                </a:solidFill>
              </a:rPr>
              <a:t> </a:t>
            </a:r>
            <a:endParaRPr lang="en-JP" sz="1600" spc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 descr="line-chart">
            <a:extLst>
              <a:ext uri="{FF2B5EF4-FFF2-40B4-BE49-F238E27FC236}">
                <a16:creationId xmlns:a16="http://schemas.microsoft.com/office/drawing/2014/main" id="{D85FE0C3-4C9B-4241-BC49-D84B07F599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4279832"/>
              </p:ext>
            </p:extLst>
          </p:nvPr>
        </p:nvGraphicFramePr>
        <p:xfrm>
          <a:off x="122663" y="524107"/>
          <a:ext cx="7579036" cy="5776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4" descr="comparisons">
            <a:extLst>
              <a:ext uri="{FF2B5EF4-FFF2-40B4-BE49-F238E27FC236}">
                <a16:creationId xmlns:a16="http://schemas.microsoft.com/office/drawing/2014/main" id="{305FAB4B-CE7C-9044-8F6A-EA51CAC0B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63586"/>
              </p:ext>
            </p:extLst>
          </p:nvPr>
        </p:nvGraphicFramePr>
        <p:xfrm>
          <a:off x="8017727" y="1457587"/>
          <a:ext cx="3936378" cy="957450"/>
        </p:xfrm>
        <a:graphic>
          <a:graphicData uri="http://schemas.openxmlformats.org/drawingml/2006/table">
            <a:tbl>
              <a:tblPr firstRow="1">
                <a:noFill/>
                <a:tableStyleId>{2D5ABB26-0587-4C30-8999-92F81FD0307C}</a:tableStyleId>
              </a:tblPr>
              <a:tblGrid>
                <a:gridCol w="1312126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1312126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1312126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115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85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 descr="donut1">
            <a:extLst>
              <a:ext uri="{FF2B5EF4-FFF2-40B4-BE49-F238E27FC236}">
                <a16:creationId xmlns:a16="http://schemas.microsoft.com/office/drawing/2014/main" id="{A0C81ECA-3D1F-0C4C-87D0-77373B91BE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1592113"/>
              </p:ext>
            </p:extLst>
          </p:nvPr>
        </p:nvGraphicFramePr>
        <p:xfrm>
          <a:off x="1170878" y="1159727"/>
          <a:ext cx="4081348" cy="4538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 descr="donut2">
            <a:extLst>
              <a:ext uri="{FF2B5EF4-FFF2-40B4-BE49-F238E27FC236}">
                <a16:creationId xmlns:a16="http://schemas.microsoft.com/office/drawing/2014/main" id="{868B4F95-C9CA-C045-AF04-EA2ECCABD3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0612527"/>
              </p:ext>
            </p:extLst>
          </p:nvPr>
        </p:nvGraphicFramePr>
        <p:xfrm>
          <a:off x="6939774" y="1159726"/>
          <a:ext cx="4081348" cy="4538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22754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26D1A2-CBF1-F84D-AA35-0C7C52135763}"/>
              </a:ext>
            </a:extLst>
          </p:cNvPr>
          <p:cNvSpPr txBox="1"/>
          <p:nvPr/>
        </p:nvSpPr>
        <p:spPr>
          <a:xfrm>
            <a:off x="122549" y="40702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{message}</a:t>
            </a:r>
          </a:p>
        </p:txBody>
      </p:sp>
      <p:graphicFrame>
        <p:nvGraphicFramePr>
          <p:cNvPr id="4" name="Table 4" descr="comparisons">
            <a:extLst>
              <a:ext uri="{FF2B5EF4-FFF2-40B4-BE49-F238E27FC236}">
                <a16:creationId xmlns:a16="http://schemas.microsoft.com/office/drawing/2014/main" id="{ED2D5176-1221-AE40-AA1F-D5E46C318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520790"/>
              </p:ext>
            </p:extLst>
          </p:nvPr>
        </p:nvGraphicFramePr>
        <p:xfrm>
          <a:off x="122549" y="5155712"/>
          <a:ext cx="11946900" cy="1295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9380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4062357306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3358567037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460424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02367"/>
                  </a:ext>
                </a:extLst>
              </a:tr>
            </a:tbl>
          </a:graphicData>
        </a:graphic>
      </p:graphicFrame>
      <p:graphicFrame>
        <p:nvGraphicFramePr>
          <p:cNvPr id="5" name="Chart 4" descr="chart1">
            <a:extLst>
              <a:ext uri="{FF2B5EF4-FFF2-40B4-BE49-F238E27FC236}">
                <a16:creationId xmlns:a16="http://schemas.microsoft.com/office/drawing/2014/main" id="{3627B871-4541-F648-A3B8-C7140BA313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011580"/>
              </p:ext>
            </p:extLst>
          </p:nvPr>
        </p:nvGraphicFramePr>
        <p:xfrm>
          <a:off x="122549" y="868951"/>
          <a:ext cx="5973451" cy="4096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 descr="chart2">
            <a:extLst>
              <a:ext uri="{FF2B5EF4-FFF2-40B4-BE49-F238E27FC236}">
                <a16:creationId xmlns:a16="http://schemas.microsoft.com/office/drawing/2014/main" id="{9C27DA72-6B97-F344-9AAF-3A3660EABE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4337059"/>
              </p:ext>
            </p:extLst>
          </p:nvPr>
        </p:nvGraphicFramePr>
        <p:xfrm>
          <a:off x="6095999" y="868952"/>
          <a:ext cx="5973451" cy="4096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728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26D1A2-CBF1-F84D-AA35-0C7C52135763}"/>
              </a:ext>
            </a:extLst>
          </p:cNvPr>
          <p:cNvSpPr txBox="1"/>
          <p:nvPr/>
        </p:nvSpPr>
        <p:spPr>
          <a:xfrm>
            <a:off x="122549" y="488046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{slide-title}</a:t>
            </a:r>
          </a:p>
        </p:txBody>
      </p:sp>
      <p:graphicFrame>
        <p:nvGraphicFramePr>
          <p:cNvPr id="4" name="Table 4" descr="table1">
            <a:extLst>
              <a:ext uri="{FF2B5EF4-FFF2-40B4-BE49-F238E27FC236}">
                <a16:creationId xmlns:a16="http://schemas.microsoft.com/office/drawing/2014/main" id="{ED2D5176-1221-AE40-AA1F-D5E46C318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90401"/>
              </p:ext>
            </p:extLst>
          </p:nvPr>
        </p:nvGraphicFramePr>
        <p:xfrm>
          <a:off x="122549" y="1000401"/>
          <a:ext cx="11946900" cy="1295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9380">
                  <a:extLst>
                    <a:ext uri="{9D8B030D-6E8A-4147-A177-3AD203B41FA5}">
                      <a16:colId xmlns:a16="http://schemas.microsoft.com/office/drawing/2014/main" val="9229576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1897118114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4062357306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3358567037"/>
                    </a:ext>
                  </a:extLst>
                </a:gridCol>
                <a:gridCol w="2389380">
                  <a:extLst>
                    <a:ext uri="{9D8B030D-6E8A-4147-A177-3AD203B41FA5}">
                      <a16:colId xmlns:a16="http://schemas.microsoft.com/office/drawing/2014/main" val="2919975790"/>
                    </a:ext>
                  </a:extLst>
                </a:gridCol>
              </a:tblGrid>
              <a:tr h="297140"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91657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214870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460424"/>
                  </a:ext>
                </a:extLst>
              </a:tr>
              <a:tr h="330155"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02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675305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3960F"/>
      </a:accent1>
      <a:accent2>
        <a:srgbClr val="E04116"/>
      </a:accent2>
      <a:accent3>
        <a:srgbClr val="9D4DE7"/>
      </a:accent3>
      <a:accent4>
        <a:srgbClr val="449EF3"/>
      </a:accent4>
      <a:accent5>
        <a:srgbClr val="39C6BE"/>
      </a:accent5>
      <a:accent6>
        <a:srgbClr val="88C933"/>
      </a:accent6>
      <a:hlink>
        <a:srgbClr val="EBB41F"/>
      </a:hlink>
      <a:folHlink>
        <a:srgbClr val="E1D676"/>
      </a:folHlink>
    </a:clrScheme>
    <a:fontScheme name="Barlow, Meiryo">
      <a:majorFont>
        <a:latin typeface="Barlow SemiBold"/>
        <a:ea typeface="Meiryo"/>
        <a:cs typeface=""/>
      </a:majorFont>
      <a:minorFont>
        <a:latin typeface="Barlow"/>
        <a:ea typeface="Meiryo"/>
        <a:cs typeface="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29B3952A-A5A2-4E72-A5C9-A88B41734E0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{5D7D80DB-0DF3-A04A-81D1-3999515D543F}tf16401369</Template>
  <TotalTime>2266</TotalTime>
  <Words>104</Words>
  <Application>Microsoft Macintosh PowerPoint</Application>
  <PresentationFormat>Widescreen</PresentationFormat>
  <Paragraphs>24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Barlow</vt:lpstr>
      <vt:lpstr>Barlow SemiBold</vt:lpstr>
      <vt:lpstr>Calibri</vt:lpstr>
      <vt:lpstr>Rockwell</vt:lpstr>
      <vt:lpstr>Wingdings</vt:lpstr>
      <vt:lpstr>Atlas</vt:lpstr>
      <vt:lpstr> {client} {report-title}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カスタムレポート</dc:title>
  <dc:creator>Microsoft Office User</dc:creator>
  <cp:lastModifiedBy>Microsoft Office User</cp:lastModifiedBy>
  <cp:revision>159</cp:revision>
  <dcterms:created xsi:type="dcterms:W3CDTF">2020-06-03T07:59:33Z</dcterms:created>
  <dcterms:modified xsi:type="dcterms:W3CDTF">2021-06-04T07:53:43Z</dcterms:modified>
</cp:coreProperties>
</file>